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8" r:id="rId1"/>
  </p:sldMasterIdLst>
  <p:sldIdLst>
    <p:sldId id="256" r:id="rId2"/>
    <p:sldId id="298" r:id="rId3"/>
    <p:sldId id="300" r:id="rId4"/>
    <p:sldId id="266" r:id="rId5"/>
    <p:sldId id="261" r:id="rId6"/>
    <p:sldId id="263" r:id="rId7"/>
    <p:sldId id="262" r:id="rId8"/>
    <p:sldId id="264" r:id="rId9"/>
    <p:sldId id="265" r:id="rId10"/>
    <p:sldId id="267" r:id="rId11"/>
    <p:sldId id="268" r:id="rId12"/>
    <p:sldId id="269" r:id="rId13"/>
    <p:sldId id="271" r:id="rId14"/>
    <p:sldId id="274" r:id="rId15"/>
    <p:sldId id="277" r:id="rId16"/>
    <p:sldId id="278" r:id="rId17"/>
    <p:sldId id="284" r:id="rId18"/>
    <p:sldId id="283" r:id="rId19"/>
    <p:sldId id="282" r:id="rId20"/>
    <p:sldId id="281" r:id="rId21"/>
    <p:sldId id="291" r:id="rId22"/>
    <p:sldId id="280" r:id="rId23"/>
    <p:sldId id="279" r:id="rId24"/>
    <p:sldId id="285" r:id="rId25"/>
    <p:sldId id="286" r:id="rId26"/>
    <p:sldId id="287" r:id="rId27"/>
    <p:sldId id="289" r:id="rId28"/>
    <p:sldId id="288" r:id="rId29"/>
    <p:sldId id="294" r:id="rId30"/>
    <p:sldId id="293" r:id="rId31"/>
    <p:sldId id="296" r:id="rId32"/>
    <p:sldId id="292" r:id="rId33"/>
    <p:sldId id="297" r:id="rId34"/>
    <p:sldId id="299" r:id="rId3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39" autoAdjust="0"/>
    <p:restoredTop sz="94671" autoAdjust="0"/>
  </p:normalViewPr>
  <p:slideViewPr>
    <p:cSldViewPr>
      <p:cViewPr>
        <p:scale>
          <a:sx n="70" d="100"/>
          <a:sy n="70" d="100"/>
        </p:scale>
        <p:origin x="-1386" y="-90"/>
      </p:cViewPr>
      <p:guideLst>
        <p:guide orient="horz" pos="2160"/>
        <p:guide pos="2880"/>
      </p:guideLst>
    </p:cSldViewPr>
  </p:slideViewPr>
  <p:outlineViewPr>
    <p:cViewPr>
      <p:scale>
        <a:sx n="33" d="100"/>
        <a:sy n="33" d="100"/>
      </p:scale>
      <p:origin x="42" y="616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8" name="7 Título"/>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xmlns:mc="http://schemas.openxmlformats.org/markup-compatibility/2006" xmlns:a14="http://schemas.microsoft.com/office/drawing/2010/main" val="000000" mc:Ignorable="">
                      <a:alpha val="30000"/>
                    </a:srgbClr>
                  </a:outerShdw>
                </a:effectLst>
              </a:defRPr>
            </a:lvl1pPr>
          </a:lstStyle>
          <a:p>
            <a:r>
              <a:rPr kumimoji="0" lang="es-ES" smtClean="0"/>
              <a:t>Haga clic para modificar el estilo de título del patrón</a:t>
            </a:r>
            <a:endParaRPr kumimoji="0" lang="en-US"/>
          </a:p>
        </p:txBody>
      </p:sp>
      <p:sp>
        <p:nvSpPr>
          <p:cNvPr id="28" name="27 Marcador de fecha"/>
          <p:cNvSpPr>
            <a:spLocks noGrp="1"/>
          </p:cNvSpPr>
          <p:nvPr>
            <p:ph type="dt" sz="half" idx="10"/>
          </p:nvPr>
        </p:nvSpPr>
        <p:spPr/>
        <p:txBody>
          <a:bodyPr/>
          <a:lstStyle/>
          <a:p>
            <a:fld id="{8670D16C-0E40-481F-92D3-14207413AA70}" type="datetimeFigureOut">
              <a:rPr lang="es-ES" smtClean="0"/>
              <a:pPr/>
              <a:t>14/04/2010</a:t>
            </a:fld>
            <a:endParaRPr lang="es-ES"/>
          </a:p>
        </p:txBody>
      </p:sp>
      <p:sp>
        <p:nvSpPr>
          <p:cNvPr id="17" name="16 Marcador de pie de página"/>
          <p:cNvSpPr>
            <a:spLocks noGrp="1"/>
          </p:cNvSpPr>
          <p:nvPr>
            <p:ph type="ftr" sz="quarter" idx="11"/>
          </p:nvPr>
        </p:nvSpPr>
        <p:spPr/>
        <p:txBody>
          <a:bodyPr/>
          <a:lstStyle/>
          <a:p>
            <a:endParaRPr lang="es-ES"/>
          </a:p>
        </p:txBody>
      </p:sp>
      <p:sp>
        <p:nvSpPr>
          <p:cNvPr id="29" name="28 Marcador de número de diapositiva"/>
          <p:cNvSpPr>
            <a:spLocks noGrp="1"/>
          </p:cNvSpPr>
          <p:nvPr>
            <p:ph type="sldNum" sz="quarter" idx="12"/>
          </p:nvPr>
        </p:nvSpPr>
        <p:spPr/>
        <p:txBody>
          <a:bodyPr/>
          <a:lstStyle/>
          <a:p>
            <a:fld id="{F998CEA4-0F28-4F3A-9C78-44465F52DDDD}" type="slidenum">
              <a:rPr lang="es-ES" smtClean="0"/>
              <a:pPr/>
              <a:t>‹Nº›</a:t>
            </a:fld>
            <a:endParaRPr lang="es-ES"/>
          </a:p>
        </p:txBody>
      </p:sp>
      <p:sp>
        <p:nvSpPr>
          <p:cNvPr id="9" name="8 Subtítulo"/>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670D16C-0E40-481F-92D3-14207413AA70}" type="datetimeFigureOut">
              <a:rPr lang="es-ES" smtClean="0"/>
              <a:pPr/>
              <a:t>14/04/2010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998CEA4-0F28-4F3A-9C78-44465F52DDDD}"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670D16C-0E40-481F-92D3-14207413AA70}" type="datetimeFigureOut">
              <a:rPr lang="es-ES" smtClean="0"/>
              <a:pPr/>
              <a:t>14/04/2010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998CEA4-0F28-4F3A-9C78-44465F52DDDD}"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670D16C-0E40-481F-92D3-14207413AA70}" type="datetimeFigureOut">
              <a:rPr lang="es-ES" smtClean="0"/>
              <a:pPr/>
              <a:t>14/04/2010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998CEA4-0F28-4F3A-9C78-44465F52DDDD}"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3">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xmlns:mc="http://schemas.openxmlformats.org/markup-compatibility/2006" xmlns:a14="http://schemas.microsoft.com/office/drawing/2010/main" val="000000" mc:Ignorable="">
                      <a:alpha val="40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8670D16C-0E40-481F-92D3-14207413AA70}" type="datetimeFigureOut">
              <a:rPr lang="es-ES" smtClean="0"/>
              <a:pPr/>
              <a:t>14/04/2010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a:xfrm>
            <a:off x="7924800" y="6416675"/>
            <a:ext cx="762000" cy="365125"/>
          </a:xfrm>
        </p:spPr>
        <p:txBody>
          <a:bodyPr/>
          <a:lstStyle/>
          <a:p>
            <a:fld id="{F998CEA4-0F28-4F3A-9C78-44465F52DDDD}"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8670D16C-0E40-481F-92D3-14207413AA70}" type="datetimeFigureOut">
              <a:rPr lang="es-ES" smtClean="0"/>
              <a:pPr/>
              <a:t>14/04/2010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998CEA4-0F28-4F3A-9C78-44465F52DDDD}"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8670D16C-0E40-481F-92D3-14207413AA70}" type="datetimeFigureOut">
              <a:rPr lang="es-ES" smtClean="0"/>
              <a:pPr/>
              <a:t>14/04/2010</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F998CEA4-0F28-4F3A-9C78-44465F52DDDD}"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8670D16C-0E40-481F-92D3-14207413AA70}" type="datetimeFigureOut">
              <a:rPr lang="es-ES" smtClean="0"/>
              <a:pPr/>
              <a:t>14/04/2010</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F998CEA4-0F28-4F3A-9C78-44465F52DDDD}"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670D16C-0E40-481F-92D3-14207413AA70}" type="datetimeFigureOut">
              <a:rPr lang="es-ES" smtClean="0"/>
              <a:pPr/>
              <a:t>14/04/2010</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F998CEA4-0F28-4F3A-9C78-44465F52DDDD}"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8670D16C-0E40-481F-92D3-14207413AA70}" type="datetimeFigureOut">
              <a:rPr lang="es-ES" smtClean="0"/>
              <a:pPr/>
              <a:t>14/04/2010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998CEA4-0F28-4F3A-9C78-44465F52DDDD}"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828800" y="1831975"/>
            <a:ext cx="5486400" cy="3962400"/>
          </a:xfrm>
          <a:solidFill>
            <a:schemeClr val="bg2"/>
          </a:solidFill>
          <a:ln w="44450" cap="sq" cmpd="sng" algn="ctr">
            <a:solidFill>
              <a:srgbClr xmlns:mc="http://schemas.openxmlformats.org/markup-compatibility/2006" xmlns:a14="http://schemas.microsoft.com/office/drawing/2010/main" val="FFFFFF" mc:Ignorable=""/>
            </a:solidFill>
            <a:prstDash val="solid"/>
            <a:miter lim="800000"/>
          </a:ln>
          <a:effectLst>
            <a:outerShdw blurRad="190500" dist="228600" dir="2700000" sy="90000">
              <a:srgbClr xmlns:mc="http://schemas.openxmlformats.org/markup-compatibility/2006" xmlns:a14="http://schemas.microsoft.com/office/drawing/2010/main" val="000000" mc:Ignorable="">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s-ES" smtClean="0">
                <a:solidFill>
                  <a:schemeClr val="lt1"/>
                </a:solidFill>
                <a:latin typeface="+mn-lt"/>
                <a:ea typeface="+mn-ea"/>
                <a:cs typeface="+mn-cs"/>
              </a:rPr>
              <a:t>Haga clic en el icono para agregar una imagen</a:t>
            </a:r>
            <a:endParaRPr kumimoji="0" lang="en-US" dirty="0">
              <a:solidFill>
                <a:schemeClr val="lt1"/>
              </a:solidFill>
              <a:latin typeface="+mn-lt"/>
              <a:ea typeface="+mn-ea"/>
              <a:cs typeface="+mn-cs"/>
            </a:endParaRPr>
          </a:p>
        </p:txBody>
      </p:sp>
      <p:sp>
        <p:nvSpPr>
          <p:cNvPr id="4" name="3 Marcador de texto"/>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8670D16C-0E40-481F-92D3-14207413AA70}" type="datetimeFigureOut">
              <a:rPr lang="es-ES" smtClean="0"/>
              <a:pPr/>
              <a:t>14/04/2010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998CEA4-0F28-4F3A-9C78-44465F52DDDD}"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670D16C-0E40-481F-92D3-14207413AA70}" type="datetimeFigureOut">
              <a:rPr lang="es-ES" smtClean="0"/>
              <a:pPr/>
              <a:t>14/04/2010</a:t>
            </a:fld>
            <a:endParaRPr lang="es-ES"/>
          </a:p>
        </p:txBody>
      </p:sp>
      <p:sp>
        <p:nvSpPr>
          <p:cNvPr id="3" name="2 Marcador de pie de página"/>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s-ES"/>
          </a:p>
        </p:txBody>
      </p:sp>
      <p:sp>
        <p:nvSpPr>
          <p:cNvPr id="23" name="22 Marcador de número de diapositiva"/>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F998CEA4-0F28-4F3A-9C78-44465F52DDDD}" type="slidenum">
              <a:rPr lang="es-ES" smtClean="0"/>
              <a:pPr/>
              <a:t>‹Nº›</a:t>
            </a:fld>
            <a:endParaRPr lang="es-ES"/>
          </a:p>
        </p:txBody>
      </p:sp>
    </p:spTree>
  </p:cSld>
  <p:clrMap bg1="dk1" tx1="lt1" bg2="dk2" tx2="lt2" accent1="accent1" accent2="accent2" accent3="accent3" accent4="accent4" accent5="accent5" accent6="accent6" hlink="hlink" folHlink="folHlink"/>
  <p:sldLayoutIdLst>
    <p:sldLayoutId id="2147483989" r:id="rId1"/>
    <p:sldLayoutId id="2147483990" r:id="rId2"/>
    <p:sldLayoutId id="2147483991" r:id="rId3"/>
    <p:sldLayoutId id="2147483992" r:id="rId4"/>
    <p:sldLayoutId id="2147483993" r:id="rId5"/>
    <p:sldLayoutId id="2147483994" r:id="rId6"/>
    <p:sldLayoutId id="2147483995" r:id="rId7"/>
    <p:sldLayoutId id="2147483996" r:id="rId8"/>
    <p:sldLayoutId id="2147483997" r:id="rId9"/>
    <p:sldLayoutId id="2147483998" r:id="rId10"/>
    <p:sldLayoutId id="214748399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xmlns:mc="http://schemas.openxmlformats.org/markup-compatibility/2006" xmlns:a14="http://schemas.microsoft.com/office/drawing/2010/main" val="000000" mc:Ignorable="">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Autofit/>
          </a:bodyPr>
          <a:lstStyle/>
          <a:p>
            <a:r>
              <a:rPr lang="es-ES" sz="9600"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228600">
                    <a:schemeClr val="accent4">
                      <a:satMod val="175000"/>
                      <a:alpha val="40000"/>
                    </a:schemeClr>
                  </a:glow>
                  <a:reflection blurRad="12700" stA="28000" endPos="45000" dist="1000" dir="5400000" sy="-100000" algn="bl" rotWithShape="0"/>
                </a:effectLst>
              </a:rPr>
              <a:t>Mythical</a:t>
            </a:r>
            <a:r>
              <a:rPr lang="es-ES" sz="960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228600">
                    <a:schemeClr val="accent4">
                      <a:satMod val="175000"/>
                      <a:alpha val="40000"/>
                    </a:schemeClr>
                  </a:glow>
                  <a:reflection blurRad="12700" stA="28000" endPos="45000" dist="1000" dir="5400000" sy="-100000" algn="bl" rotWithShape="0"/>
                </a:effectLst>
              </a:rPr>
              <a:t> </a:t>
            </a:r>
            <a:r>
              <a:rPr lang="es-ES" sz="9600"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228600">
                    <a:schemeClr val="accent4">
                      <a:satMod val="175000"/>
                      <a:alpha val="40000"/>
                    </a:schemeClr>
                  </a:glow>
                  <a:reflection blurRad="12700" stA="28000" endPos="45000" dist="1000" dir="5400000" sy="-100000" algn="bl" rotWithShape="0"/>
                </a:effectLst>
              </a:rPr>
              <a:t>creatures</a:t>
            </a:r>
            <a:endParaRPr lang="es-ES" sz="960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228600">
                  <a:schemeClr val="accent4">
                    <a:satMod val="175000"/>
                    <a:alpha val="40000"/>
                  </a:schemeClr>
                </a:glow>
                <a:reflection blurRad="12700" stA="28000" endPos="45000" dist="1000" dir="5400000" sy="-100000" algn="bl" rotWithShape="0"/>
              </a:effectLst>
            </a:endParaRPr>
          </a:p>
        </p:txBody>
      </p:sp>
      <p:sp>
        <p:nvSpPr>
          <p:cNvPr id="3" name="2 Subtítulo"/>
          <p:cNvSpPr>
            <a:spLocks noGrp="1"/>
          </p:cNvSpPr>
          <p:nvPr>
            <p:ph type="subTitle" idx="1"/>
          </p:nvPr>
        </p:nvSpPr>
        <p:spPr>
          <a:xfrm>
            <a:off x="1115616" y="3356992"/>
            <a:ext cx="7128792" cy="2877470"/>
          </a:xfrm>
        </p:spPr>
        <p:txBody>
          <a:bodyPr>
            <a:normAutofit/>
            <a:scene3d>
              <a:camera prst="orthographicFront"/>
              <a:lightRig rig="glow" dir="tl">
                <a:rot lat="0" lon="0" rev="5400000"/>
              </a:lightRig>
            </a:scene3d>
            <a:sp3d contourW="12700">
              <a:bevelT w="25400" h="25400"/>
              <a:contourClr>
                <a:schemeClr val="accent6">
                  <a:shade val="73000"/>
                </a:schemeClr>
              </a:contourClr>
            </a:sp3d>
          </a:bodyPr>
          <a:lstStyle/>
          <a:p>
            <a:r>
              <a:rPr lang="es-ES" sz="7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228600">
                    <a:schemeClr val="accent5">
                      <a:satMod val="175000"/>
                      <a:alpha val="40000"/>
                    </a:schemeClr>
                  </a:glow>
                  <a:outerShdw blurRad="80000" dist="40000" dir="5040000" algn="tl">
                    <a:srgbClr xmlns:mc="http://schemas.openxmlformats.org/markup-compatibility/2006" xmlns:a14="http://schemas.microsoft.com/office/drawing/2010/main" val="000000" mc:Ignorable="">
                      <a:alpha val="30000"/>
                    </a:srgbClr>
                  </a:outerShdw>
                </a:effectLst>
              </a:rPr>
              <a:t>Extremadura</a:t>
            </a:r>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0">
            <a:schemeClr val="dk1"/>
          </a:lnRef>
          <a:fillRef idx="3">
            <a:schemeClr val="dk1"/>
          </a:fillRef>
          <a:effectRef idx="3">
            <a:schemeClr val="dk1"/>
          </a:effectRef>
          <a:fontRef idx="minor">
            <a:schemeClr val="lt1"/>
          </a:fontRef>
        </p:style>
        <p:txBody>
          <a:bodyPr/>
          <a:lstStyle/>
          <a:p>
            <a:r>
              <a:rPr lang="es-ES" dirty="0" smtClean="0"/>
              <a:t>The </a:t>
            </a:r>
            <a:r>
              <a:rPr lang="es-ES" dirty="0" err="1" smtClean="0"/>
              <a:t>Myth</a:t>
            </a:r>
            <a:endParaRPr lang="es-ES" dirty="0"/>
          </a:p>
        </p:txBody>
      </p:sp>
      <p:sp>
        <p:nvSpPr>
          <p:cNvPr id="3" name="2 Marcador de contenido"/>
          <p:cNvSpPr>
            <a:spLocks noGrp="1"/>
          </p:cNvSpPr>
          <p:nvPr>
            <p:ph idx="1"/>
          </p:nvPr>
        </p:nvSpPr>
        <p:spPr>
          <a:xfrm>
            <a:off x="457200" y="1600200"/>
            <a:ext cx="3900486" cy="4709160"/>
          </a:xfrm>
          <a:noFill/>
          <a:ln>
            <a:noFill/>
          </a:ln>
        </p:spPr>
        <p:txBody>
          <a:bodyPr wrap="square">
            <a:noAutofit/>
          </a:bodyPr>
          <a:lstStyle/>
          <a:p>
            <a:pPr marL="0">
              <a:buNone/>
            </a:pPr>
            <a:r>
              <a:rPr lang="en-US" b="1" dirty="0" smtClean="0">
                <a:solidFill>
                  <a:schemeClr val="bg1"/>
                </a:solidFill>
              </a:rPr>
              <a:t>The seventh son (they all must be boys, with no girls in the middle) will become a werewolf on the 24th of June (San Juan) or when there is a full moon. They can also become werewolves with a curse.</a:t>
            </a:r>
            <a:endParaRPr lang="en-US" b="1" dirty="0">
              <a:solidFill>
                <a:schemeClr val="bg1"/>
              </a:solidFill>
            </a:endParaRPr>
          </a:p>
        </p:txBody>
      </p:sp>
      <p:pic>
        <p:nvPicPr>
          <p:cNvPr id="2050" name="Picture 2" descr="C:\Users\David\Desktop\Werewolf.jpg"/>
          <p:cNvPicPr>
            <a:picLocks noChangeAspect="1" noChangeArrowheads="1"/>
          </p:cNvPicPr>
          <p:nvPr/>
        </p:nvPicPr>
        <p:blipFill>
          <a:blip r:embed="rId2" cstate="print"/>
          <a:srcRect/>
          <a:stretch>
            <a:fillRect/>
          </a:stretch>
        </p:blipFill>
        <p:spPr bwMode="auto">
          <a:xfrm>
            <a:off x="3708047" y="1500174"/>
            <a:ext cx="4857123" cy="4835536"/>
          </a:xfrm>
          <a:prstGeom prst="rect">
            <a:avLst/>
          </a:prstGeom>
          <a:noFill/>
          <a:scene3d>
            <a:camera prst="perspectiveContrastingLeftFacing"/>
            <a:lightRig rig="threePt" dir="t"/>
          </a:scene3d>
        </p:spPr>
      </p:pic>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0">
            <a:schemeClr val="dk1"/>
          </a:lnRef>
          <a:fillRef idx="3">
            <a:schemeClr val="dk1"/>
          </a:fillRef>
          <a:effectRef idx="3">
            <a:schemeClr val="dk1"/>
          </a:effectRef>
          <a:fontRef idx="minor">
            <a:schemeClr val="lt1"/>
          </a:fontRef>
        </p:style>
        <p:txBody>
          <a:bodyPr/>
          <a:lstStyle/>
          <a:p>
            <a:r>
              <a:rPr lang="es-ES" dirty="0" smtClean="0"/>
              <a:t>The </a:t>
            </a:r>
            <a:r>
              <a:rPr lang="es-ES" dirty="0" err="1" smtClean="0"/>
              <a:t>Myth</a:t>
            </a:r>
            <a:endParaRPr lang="es-ES" dirty="0"/>
          </a:p>
        </p:txBody>
      </p:sp>
      <p:sp>
        <p:nvSpPr>
          <p:cNvPr id="3" name="2 Marcador de contenido"/>
          <p:cNvSpPr>
            <a:spLocks noGrp="1"/>
          </p:cNvSpPr>
          <p:nvPr>
            <p:ph idx="1"/>
          </p:nvPr>
        </p:nvSpPr>
        <p:spPr>
          <a:xfrm>
            <a:off x="457200" y="1600200"/>
            <a:ext cx="3900486" cy="4709160"/>
          </a:xfrm>
          <a:noFill/>
          <a:ln>
            <a:noFill/>
          </a:ln>
        </p:spPr>
        <p:txBody>
          <a:bodyPr wrap="square">
            <a:noAutofit/>
          </a:bodyPr>
          <a:lstStyle/>
          <a:p>
            <a:pPr marL="0">
              <a:buNone/>
            </a:pPr>
            <a:r>
              <a:rPr lang="en-US" b="1" dirty="0" smtClean="0">
                <a:solidFill>
                  <a:schemeClr val="bg1"/>
                </a:solidFill>
              </a:rPr>
              <a:t>They can become a human by letting blood out and burning their skin. They can avoid being one by being baptized by the oldest son and naming him Antonio.</a:t>
            </a:r>
            <a:endParaRPr lang="en-US" b="1" dirty="0">
              <a:solidFill>
                <a:schemeClr val="bg1"/>
              </a:solidFill>
            </a:endParaRPr>
          </a:p>
        </p:txBody>
      </p:sp>
      <p:pic>
        <p:nvPicPr>
          <p:cNvPr id="2050" name="Picture 2" descr="C:\Users\David\Desktop\Werewolf.jpg"/>
          <p:cNvPicPr>
            <a:picLocks noChangeAspect="1" noChangeArrowheads="1"/>
          </p:cNvPicPr>
          <p:nvPr/>
        </p:nvPicPr>
        <p:blipFill>
          <a:blip r:embed="rId2" cstate="print"/>
          <a:srcRect/>
          <a:stretch>
            <a:fillRect/>
          </a:stretch>
        </p:blipFill>
        <p:spPr bwMode="auto">
          <a:xfrm>
            <a:off x="3708047" y="1500174"/>
            <a:ext cx="4857123" cy="4835536"/>
          </a:xfrm>
          <a:prstGeom prst="rect">
            <a:avLst/>
          </a:prstGeom>
          <a:noFill/>
          <a:scene3d>
            <a:camera prst="perspectiveContrastingLeftFacing"/>
            <a:lightRig rig="threePt" dir="t"/>
          </a:scene3d>
        </p:spPr>
      </p:pic>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0">
            <a:schemeClr val="dk1"/>
          </a:lnRef>
          <a:fillRef idx="3">
            <a:schemeClr val="dk1"/>
          </a:fillRef>
          <a:effectRef idx="3">
            <a:schemeClr val="dk1"/>
          </a:effectRef>
          <a:fontRef idx="minor">
            <a:schemeClr val="lt1"/>
          </a:fontRef>
        </p:style>
        <p:txBody>
          <a:bodyPr/>
          <a:lstStyle/>
          <a:p>
            <a:r>
              <a:rPr lang="es-ES" dirty="0" smtClean="0"/>
              <a:t>The </a:t>
            </a:r>
            <a:r>
              <a:rPr lang="es-ES" dirty="0" err="1" smtClean="0"/>
              <a:t>Myth</a:t>
            </a:r>
            <a:endParaRPr lang="es-ES" dirty="0"/>
          </a:p>
        </p:txBody>
      </p:sp>
      <p:sp>
        <p:nvSpPr>
          <p:cNvPr id="3" name="2 Marcador de contenido"/>
          <p:cNvSpPr>
            <a:spLocks noGrp="1"/>
          </p:cNvSpPr>
          <p:nvPr>
            <p:ph idx="1"/>
          </p:nvPr>
        </p:nvSpPr>
        <p:spPr>
          <a:xfrm>
            <a:off x="457200" y="1600200"/>
            <a:ext cx="3900486" cy="4709160"/>
          </a:xfrm>
          <a:noFill/>
          <a:ln>
            <a:noFill/>
          </a:ln>
        </p:spPr>
        <p:txBody>
          <a:bodyPr wrap="square">
            <a:noAutofit/>
          </a:bodyPr>
          <a:lstStyle/>
          <a:p>
            <a:pPr marL="0">
              <a:buNone/>
            </a:pPr>
            <a:r>
              <a:rPr lang="en-US" b="1" dirty="0" smtClean="0">
                <a:solidFill>
                  <a:schemeClr val="bg1"/>
                </a:solidFill>
              </a:rPr>
              <a:t>If it were the case of there being seven girls, the seventh would become a witch.</a:t>
            </a:r>
            <a:endParaRPr lang="en-US" b="1" dirty="0" smtClean="0">
              <a:solidFill>
                <a:schemeClr val="bg1"/>
              </a:solidFill>
              <a:sym typeface="Wingdings" pitchFamily="2" charset="2"/>
            </a:endParaRPr>
          </a:p>
        </p:txBody>
      </p:sp>
      <p:pic>
        <p:nvPicPr>
          <p:cNvPr id="2050" name="Picture 2" descr="C:\Users\David\Desktop\Werewolf.jpg"/>
          <p:cNvPicPr>
            <a:picLocks noChangeAspect="1" noChangeArrowheads="1"/>
          </p:cNvPicPr>
          <p:nvPr/>
        </p:nvPicPr>
        <p:blipFill>
          <a:blip r:embed="rId2" cstate="print"/>
          <a:srcRect/>
          <a:stretch>
            <a:fillRect/>
          </a:stretch>
        </p:blipFill>
        <p:spPr bwMode="auto">
          <a:xfrm>
            <a:off x="3708047" y="1500174"/>
            <a:ext cx="4857123" cy="4835536"/>
          </a:xfrm>
          <a:prstGeom prst="rect">
            <a:avLst/>
          </a:prstGeom>
          <a:noFill/>
          <a:scene3d>
            <a:camera prst="perspectiveContrastingLeftFacing"/>
            <a:lightRig rig="threePt" dir="t"/>
          </a:scene3d>
        </p:spPr>
      </p:pic>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normAutofit/>
          </a:bodyPr>
          <a:lstStyle/>
          <a:p>
            <a:r>
              <a:rPr lang="es-ES" dirty="0" err="1" smtClean="0">
                <a:solidFill>
                  <a:schemeClr val="accent6">
                    <a:lumMod val="50000"/>
                  </a:schemeClr>
                </a:solidFill>
              </a:rPr>
              <a:t>The</a:t>
            </a:r>
            <a:r>
              <a:rPr lang="es-ES" dirty="0" smtClean="0">
                <a:solidFill>
                  <a:schemeClr val="accent6">
                    <a:lumMod val="50000"/>
                  </a:schemeClr>
                </a:solidFill>
              </a:rPr>
              <a:t> </a:t>
            </a:r>
            <a:r>
              <a:rPr lang="es-ES" dirty="0" err="1" smtClean="0">
                <a:solidFill>
                  <a:schemeClr val="accent6">
                    <a:lumMod val="50000"/>
                  </a:schemeClr>
                </a:solidFill>
              </a:rPr>
              <a:t>bogeyman</a:t>
            </a:r>
            <a:endParaRPr lang="es-ES" dirty="0">
              <a:solidFill>
                <a:schemeClr val="accent6">
                  <a:lumMod val="50000"/>
                </a:schemeClr>
              </a:solidFill>
            </a:endParaRPr>
          </a:p>
        </p:txBody>
      </p:sp>
      <p:sp>
        <p:nvSpPr>
          <p:cNvPr id="3" name="2 Marcador de contenido"/>
          <p:cNvSpPr>
            <a:spLocks noGrp="1"/>
          </p:cNvSpPr>
          <p:nvPr>
            <p:ph idx="1"/>
          </p:nvPr>
        </p:nvSpPr>
        <p:spPr>
          <a:xfrm>
            <a:off x="457200" y="1600200"/>
            <a:ext cx="3900486" cy="4709160"/>
          </a:xfrm>
          <a:noFill/>
          <a:ln>
            <a:noFill/>
          </a:ln>
        </p:spPr>
        <p:txBody>
          <a:bodyPr wrap="square">
            <a:noAutofit/>
          </a:bodyPr>
          <a:lstStyle/>
          <a:p>
            <a:pPr marL="0">
              <a:buNone/>
            </a:pPr>
            <a:r>
              <a:rPr lang="en-US" b="1" dirty="0" smtClean="0">
                <a:solidFill>
                  <a:schemeClr val="bg1"/>
                </a:solidFill>
                <a:sym typeface="Wingdings" pitchFamily="2" charset="2"/>
              </a:rPr>
              <a:t>«El Coco» is the scary monster that for other children in the world would be the monster that hides under the bed, and he will eat them if they don’t go to sleep early. It’s the best way to make children go to sleep.</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066395" y="1500174"/>
            <a:ext cx="4140427" cy="4835536"/>
          </a:xfrm>
          <a:prstGeom prst="rect">
            <a:avLst/>
          </a:prstGeom>
          <a:noFill/>
          <a:scene3d>
            <a:camera prst="perspectiveContrastingLeftFacing"/>
            <a:lightRig rig="threePt" dir="t"/>
          </a:scene3d>
        </p:spPr>
      </p:pic>
    </p:spTree>
    <p:extLst>
      <p:ext uri="{BB962C8B-B14F-4D97-AF65-F5344CB8AC3E}">
        <p14:creationId xmlns:p14="http://schemas.microsoft.com/office/powerpoint/2010/main" val="37947205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normAutofit/>
          </a:bodyPr>
          <a:lstStyle/>
          <a:p>
            <a:r>
              <a:rPr lang="es-ES" dirty="0" err="1" smtClean="0">
                <a:solidFill>
                  <a:schemeClr val="accent6">
                    <a:lumMod val="50000"/>
                  </a:schemeClr>
                </a:solidFill>
              </a:rPr>
              <a:t>The</a:t>
            </a:r>
            <a:r>
              <a:rPr lang="es-ES" dirty="0" smtClean="0">
                <a:solidFill>
                  <a:schemeClr val="accent6">
                    <a:lumMod val="50000"/>
                  </a:schemeClr>
                </a:solidFill>
              </a:rPr>
              <a:t> </a:t>
            </a:r>
            <a:r>
              <a:rPr lang="es-ES" dirty="0" err="1" smtClean="0">
                <a:solidFill>
                  <a:schemeClr val="accent6">
                    <a:lumMod val="50000"/>
                  </a:schemeClr>
                </a:solidFill>
              </a:rPr>
              <a:t>bogeyman</a:t>
            </a:r>
            <a:endParaRPr lang="es-ES" dirty="0">
              <a:solidFill>
                <a:schemeClr val="accent6">
                  <a:lumMod val="50000"/>
                </a:schemeClr>
              </a:solidFill>
            </a:endParaRPr>
          </a:p>
        </p:txBody>
      </p:sp>
      <p:sp>
        <p:nvSpPr>
          <p:cNvPr id="3" name="2 Marcador de contenido"/>
          <p:cNvSpPr>
            <a:spLocks noGrp="1"/>
          </p:cNvSpPr>
          <p:nvPr>
            <p:ph idx="1"/>
          </p:nvPr>
        </p:nvSpPr>
        <p:spPr>
          <a:xfrm>
            <a:off x="457200" y="1600200"/>
            <a:ext cx="3900486" cy="4709160"/>
          </a:xfrm>
          <a:noFill/>
          <a:ln>
            <a:noFill/>
          </a:ln>
        </p:spPr>
        <p:txBody>
          <a:bodyPr wrap="square">
            <a:noAutofit/>
          </a:bodyPr>
          <a:lstStyle/>
          <a:p>
            <a:pPr marL="0">
              <a:buNone/>
            </a:pPr>
            <a:r>
              <a:rPr lang="en-US" b="1" dirty="0" smtClean="0">
                <a:solidFill>
                  <a:schemeClr val="bg1"/>
                </a:solidFill>
                <a:sym typeface="Wingdings" pitchFamily="2" charset="2"/>
              </a:rPr>
              <a:t>Different countries call «El Coco» in different ways:  </a:t>
            </a:r>
            <a:r>
              <a:rPr lang="en-US" b="1" dirty="0" err="1" smtClean="0">
                <a:solidFill>
                  <a:schemeClr val="bg1"/>
                </a:solidFill>
                <a:sym typeface="Wingdings" pitchFamily="2" charset="2"/>
              </a:rPr>
              <a:t>Cucuy</a:t>
            </a:r>
            <a:r>
              <a:rPr lang="en-US" b="1" dirty="0" smtClean="0">
                <a:solidFill>
                  <a:schemeClr val="bg1"/>
                </a:solidFill>
                <a:sym typeface="Wingdings" pitchFamily="2" charset="2"/>
              </a:rPr>
              <a:t> (Mexico) </a:t>
            </a:r>
            <a:r>
              <a:rPr lang="en-US" b="1" dirty="0" err="1" smtClean="0">
                <a:solidFill>
                  <a:schemeClr val="bg1"/>
                </a:solidFill>
                <a:sym typeface="Wingdings" pitchFamily="2" charset="2"/>
              </a:rPr>
              <a:t>Coconiano</a:t>
            </a:r>
            <a:r>
              <a:rPr lang="en-US" b="1" dirty="0" smtClean="0">
                <a:solidFill>
                  <a:schemeClr val="bg1"/>
                </a:solidFill>
                <a:sym typeface="Wingdings" pitchFamily="2" charset="2"/>
              </a:rPr>
              <a:t> (Cuba) </a:t>
            </a:r>
            <a:r>
              <a:rPr lang="en-US" b="1" dirty="0" err="1" smtClean="0">
                <a:solidFill>
                  <a:schemeClr val="bg1"/>
                </a:solidFill>
                <a:sym typeface="Wingdings" pitchFamily="2" charset="2"/>
              </a:rPr>
              <a:t>Cucufo</a:t>
            </a:r>
            <a:r>
              <a:rPr lang="en-US" b="1" dirty="0" smtClean="0">
                <a:solidFill>
                  <a:schemeClr val="bg1"/>
                </a:solidFill>
                <a:sym typeface="Wingdings" pitchFamily="2" charset="2"/>
              </a:rPr>
              <a:t> (</a:t>
            </a:r>
            <a:r>
              <a:rPr lang="en-US" b="1" dirty="0" err="1" smtClean="0">
                <a:solidFill>
                  <a:schemeClr val="bg1"/>
                </a:solidFill>
                <a:sym typeface="Wingdings" pitchFamily="2" charset="2"/>
              </a:rPr>
              <a:t>Perú</a:t>
            </a:r>
            <a:r>
              <a:rPr lang="en-US" b="1" dirty="0" smtClean="0">
                <a:solidFill>
                  <a:schemeClr val="bg1"/>
                </a:solidFill>
                <a:sym typeface="Wingdings" pitchFamily="2" charset="2"/>
              </a:rPr>
              <a:t>) </a:t>
            </a:r>
            <a:r>
              <a:rPr lang="en-US" b="1" dirty="0" err="1" smtClean="0">
                <a:solidFill>
                  <a:schemeClr val="bg1"/>
                </a:solidFill>
                <a:sym typeface="Wingdings" pitchFamily="2" charset="2"/>
              </a:rPr>
              <a:t>Chamuco</a:t>
            </a:r>
            <a:r>
              <a:rPr lang="en-US" b="1" dirty="0" smtClean="0">
                <a:solidFill>
                  <a:schemeClr val="bg1"/>
                </a:solidFill>
                <a:sym typeface="Wingdings" pitchFamily="2" charset="2"/>
              </a:rPr>
              <a:t> (¿?)</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995936" y="1472695"/>
            <a:ext cx="4212435" cy="4919633"/>
          </a:xfrm>
          <a:prstGeom prst="rect">
            <a:avLst/>
          </a:prstGeom>
          <a:noFill/>
          <a:scene3d>
            <a:camera prst="perspectiveContrastingLeftFacing"/>
            <a:lightRig rig="threePt" dir="t"/>
          </a:scene3d>
        </p:spPr>
      </p:pic>
    </p:spTree>
    <p:extLst>
      <p:ext uri="{BB962C8B-B14F-4D97-AF65-F5344CB8AC3E}">
        <p14:creationId xmlns:p14="http://schemas.microsoft.com/office/powerpoint/2010/main" val="3805531437"/>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normAutofit/>
          </a:bodyPr>
          <a:lstStyle/>
          <a:p>
            <a:r>
              <a:rPr lang="es-ES" dirty="0" smtClean="0">
                <a:solidFill>
                  <a:schemeClr val="accent6">
                    <a:lumMod val="50000"/>
                  </a:schemeClr>
                </a:solidFill>
              </a:rPr>
              <a:t>La </a:t>
            </a:r>
            <a:r>
              <a:rPr lang="es-ES" dirty="0" err="1" smtClean="0">
                <a:solidFill>
                  <a:schemeClr val="accent6">
                    <a:lumMod val="50000"/>
                  </a:schemeClr>
                </a:solidFill>
              </a:rPr>
              <a:t>chancalaera</a:t>
            </a:r>
            <a:endParaRPr lang="es-ES" dirty="0">
              <a:solidFill>
                <a:schemeClr val="accent6">
                  <a:lumMod val="50000"/>
                </a:schemeClr>
              </a:solidFill>
            </a:endParaRPr>
          </a:p>
        </p:txBody>
      </p:sp>
      <p:sp>
        <p:nvSpPr>
          <p:cNvPr id="3" name="2 Marcador de contenido"/>
          <p:cNvSpPr>
            <a:spLocks noGrp="1"/>
          </p:cNvSpPr>
          <p:nvPr>
            <p:ph idx="1"/>
          </p:nvPr>
        </p:nvSpPr>
        <p:spPr>
          <a:xfrm>
            <a:off x="457200" y="1600200"/>
            <a:ext cx="3900486" cy="4709160"/>
          </a:xfrm>
          <a:noFill/>
          <a:ln>
            <a:noFill/>
          </a:ln>
        </p:spPr>
        <p:txBody>
          <a:bodyPr wrap="square">
            <a:noAutofit/>
          </a:bodyPr>
          <a:lstStyle/>
          <a:p>
            <a:pPr marL="0">
              <a:buNone/>
            </a:pPr>
            <a:r>
              <a:rPr lang="en-US" b="1" dirty="0" smtClean="0">
                <a:solidFill>
                  <a:schemeClr val="bg1"/>
                </a:solidFill>
                <a:sym typeface="Wingdings" pitchFamily="2" charset="2"/>
              </a:rPr>
              <a:t>The «</a:t>
            </a:r>
            <a:r>
              <a:rPr lang="en-US" b="1" dirty="0" err="1" smtClean="0">
                <a:solidFill>
                  <a:schemeClr val="bg1"/>
                </a:solidFill>
                <a:sym typeface="Wingdings" pitchFamily="2" charset="2"/>
              </a:rPr>
              <a:t>chancalaera</a:t>
            </a:r>
            <a:r>
              <a:rPr lang="en-US" b="1" dirty="0" smtClean="0">
                <a:solidFill>
                  <a:schemeClr val="bg1"/>
                </a:solidFill>
                <a:sym typeface="Wingdings" pitchFamily="2" charset="2"/>
              </a:rPr>
              <a:t>» is very similar to la </a:t>
            </a:r>
            <a:r>
              <a:rPr lang="en-US" b="1" dirty="0" err="1" smtClean="0">
                <a:solidFill>
                  <a:schemeClr val="bg1"/>
                </a:solidFill>
                <a:sym typeface="Wingdings" pitchFamily="2" charset="2"/>
              </a:rPr>
              <a:t>Serrana</a:t>
            </a:r>
            <a:r>
              <a:rPr lang="en-US" b="1" dirty="0" smtClean="0">
                <a:solidFill>
                  <a:schemeClr val="bg1"/>
                </a:solidFill>
                <a:sym typeface="Wingdings" pitchFamily="2" charset="2"/>
              </a:rPr>
              <a:t> de la Vera.</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371638" y="1500174"/>
            <a:ext cx="3529941" cy="4835536"/>
          </a:xfrm>
          <a:prstGeom prst="rect">
            <a:avLst/>
          </a:prstGeom>
          <a:noFill/>
          <a:scene3d>
            <a:camera prst="perspectiveContrastingLeftFacing"/>
            <a:lightRig rig="threePt" dir="t"/>
          </a:scene3d>
        </p:spPr>
      </p:pic>
    </p:spTree>
    <p:extLst>
      <p:ext uri="{BB962C8B-B14F-4D97-AF65-F5344CB8AC3E}">
        <p14:creationId xmlns:p14="http://schemas.microsoft.com/office/powerpoint/2010/main" val="355380277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r>
              <a:rPr lang="es-ES" dirty="0" smtClean="0">
                <a:solidFill>
                  <a:schemeClr val="accent6">
                    <a:lumMod val="50000"/>
                  </a:schemeClr>
                </a:solidFill>
              </a:rPr>
              <a:t>La </a:t>
            </a:r>
            <a:r>
              <a:rPr lang="es-ES" dirty="0" err="1" smtClean="0">
                <a:solidFill>
                  <a:schemeClr val="accent6">
                    <a:lumMod val="50000"/>
                  </a:schemeClr>
                </a:solidFill>
              </a:rPr>
              <a:t>Genti</a:t>
            </a:r>
            <a:r>
              <a:rPr lang="es-ES" dirty="0" smtClean="0">
                <a:solidFill>
                  <a:schemeClr val="accent6">
                    <a:lumMod val="50000"/>
                  </a:schemeClr>
                </a:solidFill>
              </a:rPr>
              <a:t> de </a:t>
            </a:r>
            <a:r>
              <a:rPr lang="es-ES" dirty="0" err="1" smtClean="0">
                <a:solidFill>
                  <a:schemeClr val="accent6">
                    <a:lumMod val="50000"/>
                  </a:schemeClr>
                </a:solidFill>
              </a:rPr>
              <a:t>Muerti</a:t>
            </a:r>
            <a:endParaRPr lang="es-ES" dirty="0">
              <a:solidFill>
                <a:schemeClr val="accent6">
                  <a:lumMod val="50000"/>
                </a:schemeClr>
              </a:solidFill>
            </a:endParaRPr>
          </a:p>
        </p:txBody>
      </p:sp>
      <p:sp>
        <p:nvSpPr>
          <p:cNvPr id="3" name="2 Marcador de contenido"/>
          <p:cNvSpPr>
            <a:spLocks noGrp="1"/>
          </p:cNvSpPr>
          <p:nvPr>
            <p:ph idx="1"/>
          </p:nvPr>
        </p:nvSpPr>
        <p:spPr>
          <a:xfrm>
            <a:off x="457200" y="1600200"/>
            <a:ext cx="3900486" cy="4709160"/>
          </a:xfrm>
          <a:noFill/>
          <a:ln>
            <a:noFill/>
          </a:ln>
        </p:spPr>
        <p:txBody>
          <a:bodyPr wrap="square">
            <a:noAutofit/>
          </a:bodyPr>
          <a:lstStyle/>
          <a:p>
            <a:pPr marL="0">
              <a:buNone/>
            </a:pPr>
            <a:r>
              <a:rPr lang="en-US" b="1" dirty="0" smtClean="0">
                <a:solidFill>
                  <a:schemeClr val="bg1"/>
                </a:solidFill>
                <a:sym typeface="Wingdings" pitchFamily="2" charset="2"/>
              </a:rPr>
              <a:t>This myth is about a couple that ride a horse and vanish into the fog. If you ask them who they are, they will answer «</a:t>
            </a:r>
            <a:r>
              <a:rPr lang="en-US" b="1" dirty="0" err="1" smtClean="0">
                <a:solidFill>
                  <a:schemeClr val="bg1"/>
                </a:solidFill>
                <a:sym typeface="Wingdings" pitchFamily="2" charset="2"/>
              </a:rPr>
              <a:t>Genti</a:t>
            </a:r>
            <a:r>
              <a:rPr lang="en-US" b="1" dirty="0" smtClean="0">
                <a:solidFill>
                  <a:schemeClr val="bg1"/>
                </a:solidFill>
                <a:sym typeface="Wingdings" pitchFamily="2" charset="2"/>
              </a:rPr>
              <a:t> de </a:t>
            </a:r>
            <a:r>
              <a:rPr lang="en-US" b="1" dirty="0" err="1" smtClean="0">
                <a:solidFill>
                  <a:schemeClr val="bg1"/>
                </a:solidFill>
                <a:sym typeface="Wingdings" pitchFamily="2" charset="2"/>
              </a:rPr>
              <a:t>Muerti</a:t>
            </a:r>
            <a:r>
              <a:rPr lang="en-US" b="1" dirty="0" smtClean="0">
                <a:solidFill>
                  <a:schemeClr val="bg1"/>
                </a:solidFill>
                <a:sym typeface="Wingdings" pitchFamily="2" charset="2"/>
              </a:rPr>
              <a:t>». They look for a soul that will die every night. </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066395" y="1556792"/>
            <a:ext cx="4140427" cy="4786620"/>
          </a:xfrm>
          <a:prstGeom prst="rect">
            <a:avLst/>
          </a:prstGeom>
          <a:noFill/>
          <a:scene3d>
            <a:camera prst="perspectiveContrastingLeftFacing"/>
            <a:lightRig rig="threePt" dir="t"/>
          </a:scene3d>
        </p:spPr>
      </p:pic>
    </p:spTree>
    <p:extLst>
      <p:ext uri="{BB962C8B-B14F-4D97-AF65-F5344CB8AC3E}">
        <p14:creationId xmlns:p14="http://schemas.microsoft.com/office/powerpoint/2010/main" val="170094161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0">
            <a:schemeClr val="accent3"/>
          </a:lnRef>
          <a:fillRef idx="3">
            <a:schemeClr val="accent3"/>
          </a:fillRef>
          <a:effectRef idx="3">
            <a:schemeClr val="accent3"/>
          </a:effectRef>
          <a:fontRef idx="minor">
            <a:schemeClr val="lt1"/>
          </a:fontRef>
        </p:style>
        <p:txBody>
          <a:bodyPr>
            <a:normAutofit/>
          </a:bodyPr>
          <a:lstStyle/>
          <a:p>
            <a:r>
              <a:rPr lang="en-US" dirty="0" smtClean="0">
                <a:solidFill>
                  <a:schemeClr val="accent6">
                    <a:lumMod val="50000"/>
                  </a:schemeClr>
                </a:solidFill>
              </a:rPr>
              <a:t>The</a:t>
            </a:r>
            <a:r>
              <a:rPr lang="es-ES" dirty="0" smtClean="0">
                <a:solidFill>
                  <a:schemeClr val="accent6">
                    <a:lumMod val="50000"/>
                  </a:schemeClr>
                </a:solidFill>
              </a:rPr>
              <a:t> </a:t>
            </a:r>
            <a:r>
              <a:rPr lang="es-ES" dirty="0" err="1" smtClean="0">
                <a:solidFill>
                  <a:schemeClr val="accent6">
                    <a:lumMod val="50000"/>
                  </a:schemeClr>
                </a:solidFill>
              </a:rPr>
              <a:t>Souls</a:t>
            </a:r>
            <a:r>
              <a:rPr lang="es-ES" dirty="0" smtClean="0">
                <a:solidFill>
                  <a:schemeClr val="accent6">
                    <a:lumMod val="50000"/>
                  </a:schemeClr>
                </a:solidFill>
              </a:rPr>
              <a:t> </a:t>
            </a:r>
            <a:r>
              <a:rPr lang="es-ES" dirty="0" err="1" smtClean="0">
                <a:solidFill>
                  <a:schemeClr val="accent6">
                    <a:lumMod val="50000"/>
                  </a:schemeClr>
                </a:solidFill>
              </a:rPr>
              <a:t>procession</a:t>
            </a:r>
            <a:r>
              <a:rPr lang="es-ES" dirty="0" smtClean="0">
                <a:solidFill>
                  <a:schemeClr val="accent6">
                    <a:lumMod val="50000"/>
                  </a:schemeClr>
                </a:solidFill>
              </a:rPr>
              <a:t> </a:t>
            </a:r>
            <a:endParaRPr lang="es-ES" dirty="0">
              <a:solidFill>
                <a:schemeClr val="accent6">
                  <a:lumMod val="50000"/>
                </a:schemeClr>
              </a:solidFill>
            </a:endParaRPr>
          </a:p>
        </p:txBody>
      </p:sp>
      <p:sp>
        <p:nvSpPr>
          <p:cNvPr id="3" name="2 Marcador de contenido"/>
          <p:cNvSpPr>
            <a:spLocks noGrp="1"/>
          </p:cNvSpPr>
          <p:nvPr>
            <p:ph idx="1"/>
          </p:nvPr>
        </p:nvSpPr>
        <p:spPr>
          <a:xfrm>
            <a:off x="457200" y="1600200"/>
            <a:ext cx="3900486" cy="4709160"/>
          </a:xfrm>
          <a:noFill/>
          <a:ln>
            <a:noFill/>
          </a:ln>
        </p:spPr>
        <p:txBody>
          <a:bodyPr wrap="square">
            <a:noAutofit/>
          </a:bodyPr>
          <a:lstStyle/>
          <a:p>
            <a:pPr marL="0">
              <a:buNone/>
            </a:pPr>
            <a:r>
              <a:rPr lang="en-US" b="1" dirty="0" smtClean="0">
                <a:solidFill>
                  <a:schemeClr val="bg1"/>
                </a:solidFill>
                <a:sym typeface="Wingdings" pitchFamily="2" charset="2"/>
              </a:rPr>
              <a:t>It is a procession where all unhappy souls march with white clothes and a white candle. If you stop them, you will die </a:t>
            </a:r>
            <a:r>
              <a:rPr lang="en-US" b="1" dirty="0" err="1" smtClean="0">
                <a:solidFill>
                  <a:schemeClr val="bg1"/>
                </a:solidFill>
                <a:sym typeface="Wingdings" pitchFamily="2" charset="2"/>
              </a:rPr>
              <a:t>immediatly</a:t>
            </a:r>
            <a:r>
              <a:rPr lang="en-US" b="1" dirty="0" smtClean="0">
                <a:solidFill>
                  <a:schemeClr val="bg1"/>
                </a:solidFill>
                <a:sym typeface="Wingdings" pitchFamily="2" charset="2"/>
              </a:rPr>
              <a:t>.</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220505" y="1628800"/>
            <a:ext cx="4986317" cy="3914259"/>
          </a:xfrm>
          <a:prstGeom prst="rect">
            <a:avLst/>
          </a:prstGeom>
          <a:noFill/>
          <a:scene3d>
            <a:camera prst="perspectiveContrastingLeftFacing"/>
            <a:lightRig rig="threePt" dir="t"/>
          </a:scene3d>
        </p:spPr>
      </p:pic>
    </p:spTree>
    <p:extLst>
      <p:ext uri="{BB962C8B-B14F-4D97-AF65-F5344CB8AC3E}">
        <p14:creationId xmlns:p14="http://schemas.microsoft.com/office/powerpoint/2010/main" val="218299547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normAutofit/>
          </a:bodyPr>
          <a:lstStyle/>
          <a:p>
            <a:r>
              <a:rPr lang="es-ES" dirty="0" err="1" smtClean="0">
                <a:solidFill>
                  <a:schemeClr val="accent6">
                    <a:lumMod val="50000"/>
                  </a:schemeClr>
                </a:solidFill>
              </a:rPr>
              <a:t>The</a:t>
            </a:r>
            <a:r>
              <a:rPr lang="es-ES" dirty="0" smtClean="0">
                <a:solidFill>
                  <a:schemeClr val="accent6">
                    <a:lumMod val="50000"/>
                  </a:schemeClr>
                </a:solidFill>
              </a:rPr>
              <a:t> </a:t>
            </a:r>
            <a:r>
              <a:rPr lang="es-ES" dirty="0" err="1" smtClean="0">
                <a:solidFill>
                  <a:schemeClr val="accent6">
                    <a:lumMod val="50000"/>
                  </a:schemeClr>
                </a:solidFill>
              </a:rPr>
              <a:t>Enchated</a:t>
            </a:r>
            <a:r>
              <a:rPr lang="es-ES" dirty="0" smtClean="0">
                <a:solidFill>
                  <a:schemeClr val="accent6">
                    <a:lumMod val="50000"/>
                  </a:schemeClr>
                </a:solidFill>
              </a:rPr>
              <a:t> </a:t>
            </a:r>
            <a:r>
              <a:rPr lang="es-ES" dirty="0" err="1" smtClean="0">
                <a:solidFill>
                  <a:schemeClr val="accent6">
                    <a:lumMod val="50000"/>
                  </a:schemeClr>
                </a:solidFill>
              </a:rPr>
              <a:t>Moorish</a:t>
            </a:r>
            <a:r>
              <a:rPr lang="es-ES" dirty="0" smtClean="0">
                <a:solidFill>
                  <a:schemeClr val="accent6">
                    <a:lumMod val="50000"/>
                  </a:schemeClr>
                </a:solidFill>
              </a:rPr>
              <a:t> Lady</a:t>
            </a:r>
            <a:endParaRPr lang="es-ES" dirty="0">
              <a:solidFill>
                <a:schemeClr val="accent6">
                  <a:lumMod val="50000"/>
                </a:schemeClr>
              </a:solidFill>
            </a:endParaRPr>
          </a:p>
        </p:txBody>
      </p:sp>
      <p:sp>
        <p:nvSpPr>
          <p:cNvPr id="3" name="2 Marcador de contenido"/>
          <p:cNvSpPr>
            <a:spLocks noGrp="1"/>
          </p:cNvSpPr>
          <p:nvPr>
            <p:ph idx="1"/>
          </p:nvPr>
        </p:nvSpPr>
        <p:spPr>
          <a:xfrm>
            <a:off x="457200" y="1600200"/>
            <a:ext cx="3900486" cy="4709160"/>
          </a:xfrm>
          <a:noFill/>
          <a:ln>
            <a:noFill/>
          </a:ln>
        </p:spPr>
        <p:txBody>
          <a:bodyPr wrap="square">
            <a:noAutofit/>
          </a:bodyPr>
          <a:lstStyle/>
          <a:p>
            <a:pPr marL="0">
              <a:buNone/>
            </a:pPr>
            <a:r>
              <a:rPr lang="en-US" b="1" dirty="0" smtClean="0">
                <a:solidFill>
                  <a:schemeClr val="bg1"/>
                </a:solidFill>
                <a:sym typeface="Wingdings" pitchFamily="2" charset="2"/>
              </a:rPr>
              <a:t>This myth is about women who are lonely and live in far away castles. They also have superpowers. They are very beautiful, and they are combing their hair all day waiting for a handsome man to fetch them.</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066395" y="2486411"/>
            <a:ext cx="4140427" cy="2863061"/>
          </a:xfrm>
          <a:prstGeom prst="rect">
            <a:avLst/>
          </a:prstGeom>
          <a:noFill/>
          <a:scene3d>
            <a:camera prst="perspectiveContrastingLeftFacing"/>
            <a:lightRig rig="threePt" dir="t"/>
          </a:scene3d>
        </p:spPr>
      </p:pic>
    </p:spTree>
    <p:extLst>
      <p:ext uri="{BB962C8B-B14F-4D97-AF65-F5344CB8AC3E}">
        <p14:creationId xmlns:p14="http://schemas.microsoft.com/office/powerpoint/2010/main" val="197536523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r>
              <a:rPr lang="es-ES" dirty="0" smtClean="0">
                <a:solidFill>
                  <a:schemeClr val="accent6">
                    <a:lumMod val="50000"/>
                  </a:schemeClr>
                </a:solidFill>
              </a:rPr>
              <a:t>«El Machu </a:t>
            </a:r>
            <a:r>
              <a:rPr lang="es-ES" dirty="0" err="1" smtClean="0">
                <a:solidFill>
                  <a:schemeClr val="accent6">
                    <a:lumMod val="50000"/>
                  </a:schemeClr>
                </a:solidFill>
              </a:rPr>
              <a:t>Lanú</a:t>
            </a:r>
            <a:r>
              <a:rPr lang="es-ES" dirty="0" smtClean="0">
                <a:solidFill>
                  <a:schemeClr val="accent6">
                    <a:lumMod val="50000"/>
                  </a:schemeClr>
                </a:solidFill>
              </a:rPr>
              <a:t>»</a:t>
            </a:r>
            <a:endParaRPr lang="es-ES" dirty="0">
              <a:solidFill>
                <a:schemeClr val="accent6">
                  <a:lumMod val="50000"/>
                </a:schemeClr>
              </a:solidFill>
            </a:endParaRPr>
          </a:p>
        </p:txBody>
      </p:sp>
      <p:sp>
        <p:nvSpPr>
          <p:cNvPr id="3" name="2 Marcador de contenido"/>
          <p:cNvSpPr>
            <a:spLocks noGrp="1"/>
          </p:cNvSpPr>
          <p:nvPr>
            <p:ph idx="1"/>
          </p:nvPr>
        </p:nvSpPr>
        <p:spPr>
          <a:xfrm>
            <a:off x="457200" y="1600200"/>
            <a:ext cx="3900486" cy="4709160"/>
          </a:xfrm>
          <a:noFill/>
          <a:ln>
            <a:noFill/>
          </a:ln>
        </p:spPr>
        <p:txBody>
          <a:bodyPr wrap="square">
            <a:noAutofit/>
          </a:bodyPr>
          <a:lstStyle/>
          <a:p>
            <a:pPr marL="0">
              <a:buNone/>
            </a:pPr>
            <a:r>
              <a:rPr lang="en-US" b="1" dirty="0" smtClean="0">
                <a:solidFill>
                  <a:schemeClr val="bg1"/>
                </a:solidFill>
                <a:sym typeface="Wingdings" pitchFamily="2" charset="2"/>
              </a:rPr>
              <a:t>It is mysterious mythical creature that has a goat body, a strong voice, man face and some horns. It lives in the mountains.</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524763" y="1500174"/>
            <a:ext cx="3223690" cy="4835536"/>
          </a:xfrm>
          <a:prstGeom prst="rect">
            <a:avLst/>
          </a:prstGeom>
          <a:noFill/>
          <a:scene3d>
            <a:camera prst="perspectiveContrastingLeftFacing"/>
            <a:lightRig rig="threePt" dir="t"/>
          </a:scene3d>
        </p:spPr>
      </p:pic>
    </p:spTree>
    <p:extLst>
      <p:ext uri="{BB962C8B-B14F-4D97-AF65-F5344CB8AC3E}">
        <p14:creationId xmlns:p14="http://schemas.microsoft.com/office/powerpoint/2010/main" val="392093218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285728"/>
            <a:ext cx="8229600" cy="1143000"/>
          </a:xfrm>
        </p:spPr>
        <p:style>
          <a:lnRef idx="0">
            <a:schemeClr val="accent6"/>
          </a:lnRef>
          <a:fillRef idx="3">
            <a:schemeClr val="accent6"/>
          </a:fillRef>
          <a:effectRef idx="3">
            <a:schemeClr val="accent6"/>
          </a:effectRef>
          <a:fontRef idx="minor">
            <a:schemeClr val="lt1"/>
          </a:fontRef>
        </p:style>
        <p:txBody>
          <a:bodyPr/>
          <a:lstStyle/>
          <a:p>
            <a:r>
              <a:rPr lang="es-ES" dirty="0" err="1" smtClean="0">
                <a:solidFill>
                  <a:schemeClr val="bg1"/>
                </a:solidFill>
              </a:rPr>
              <a:t>Introduction</a:t>
            </a:r>
            <a:endParaRPr lang="es-ES" dirty="0">
              <a:solidFill>
                <a:schemeClr val="bg1"/>
              </a:solidFill>
            </a:endParaRPr>
          </a:p>
        </p:txBody>
      </p:sp>
      <p:sp>
        <p:nvSpPr>
          <p:cNvPr id="3" name="2 Marcador de contenido"/>
          <p:cNvSpPr>
            <a:spLocks noGrp="1"/>
          </p:cNvSpPr>
          <p:nvPr>
            <p:ph idx="1"/>
          </p:nvPr>
        </p:nvSpPr>
        <p:spPr/>
        <p:txBody>
          <a:bodyPr>
            <a:normAutofit/>
          </a:bodyPr>
          <a:lstStyle/>
          <a:p>
            <a:pPr marL="137160" indent="0">
              <a:buNone/>
            </a:pPr>
            <a:r>
              <a:rPr lang="en-US" sz="3600" b="1" dirty="0" smtClean="0">
                <a:solidFill>
                  <a:schemeClr val="bg1"/>
                </a:solidFill>
              </a:rPr>
              <a:t>We are going to talk about all the mythical creatures that are traditional in our region. Some are nice, some are scary, but they are all original from Extremadura. Our </a:t>
            </a:r>
            <a:r>
              <a:rPr lang="en-US" sz="3600" b="1" dirty="0" err="1" smtClean="0">
                <a:solidFill>
                  <a:schemeClr val="bg1"/>
                </a:solidFill>
              </a:rPr>
              <a:t>favourite</a:t>
            </a:r>
            <a:r>
              <a:rPr lang="en-US" sz="3600" b="1" dirty="0" smtClean="0">
                <a:solidFill>
                  <a:schemeClr val="bg1"/>
                </a:solidFill>
              </a:rPr>
              <a:t> are: </a:t>
            </a:r>
            <a:r>
              <a:rPr lang="en-US" sz="3600" b="1" dirty="0" err="1" smtClean="0">
                <a:solidFill>
                  <a:schemeClr val="bg1"/>
                </a:solidFill>
              </a:rPr>
              <a:t>Lobisome</a:t>
            </a:r>
            <a:r>
              <a:rPr lang="en-US" sz="3600" b="1" dirty="0" smtClean="0">
                <a:solidFill>
                  <a:schemeClr val="bg1"/>
                </a:solidFill>
              </a:rPr>
              <a:t>, the Bogeyman and the Elves. We hope you enjoy what we have prepared. </a:t>
            </a:r>
            <a:endParaRPr lang="en-US" sz="3600" b="1" dirty="0">
              <a:solidFill>
                <a:schemeClr val="bg1"/>
              </a:solidFill>
            </a:endParaRPr>
          </a:p>
        </p:txBody>
      </p:sp>
    </p:spTree>
    <p:extLst>
      <p:ext uri="{BB962C8B-B14F-4D97-AF65-F5344CB8AC3E}">
        <p14:creationId xmlns:p14="http://schemas.microsoft.com/office/powerpoint/2010/main" val="383911224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xmlns:p14="http://schemas.microsoft.com/office/powerpoint/2010/main" spd="slow">
        <p:checker/>
      </p:transition>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0">
            <a:schemeClr val="accent4"/>
          </a:lnRef>
          <a:fillRef idx="3">
            <a:schemeClr val="accent4"/>
          </a:fillRef>
          <a:effectRef idx="3">
            <a:schemeClr val="accent4"/>
          </a:effectRef>
          <a:fontRef idx="minor">
            <a:schemeClr val="lt1"/>
          </a:fontRef>
        </p:style>
        <p:txBody>
          <a:bodyPr>
            <a:normAutofit/>
          </a:bodyPr>
          <a:lstStyle/>
          <a:p>
            <a:r>
              <a:rPr lang="es-ES" dirty="0" err="1" smtClean="0">
                <a:solidFill>
                  <a:schemeClr val="accent6">
                    <a:lumMod val="50000"/>
                  </a:schemeClr>
                </a:solidFill>
              </a:rPr>
              <a:t>Elves</a:t>
            </a:r>
            <a:endParaRPr lang="es-ES" dirty="0">
              <a:solidFill>
                <a:schemeClr val="accent6">
                  <a:lumMod val="50000"/>
                </a:schemeClr>
              </a:solidFill>
            </a:endParaRPr>
          </a:p>
        </p:txBody>
      </p:sp>
      <p:sp>
        <p:nvSpPr>
          <p:cNvPr id="3" name="2 Marcador de contenido"/>
          <p:cNvSpPr>
            <a:spLocks noGrp="1"/>
          </p:cNvSpPr>
          <p:nvPr>
            <p:ph idx="1"/>
          </p:nvPr>
        </p:nvSpPr>
        <p:spPr>
          <a:xfrm>
            <a:off x="457200" y="1600200"/>
            <a:ext cx="3900486" cy="4709160"/>
          </a:xfrm>
          <a:noFill/>
          <a:ln>
            <a:noFill/>
          </a:ln>
        </p:spPr>
        <p:txBody>
          <a:bodyPr wrap="square">
            <a:noAutofit/>
          </a:bodyPr>
          <a:lstStyle/>
          <a:p>
            <a:pPr marL="0">
              <a:buNone/>
            </a:pPr>
            <a:r>
              <a:rPr lang="en-US" b="1" dirty="0" smtClean="0">
                <a:solidFill>
                  <a:schemeClr val="bg1"/>
                </a:solidFill>
                <a:sym typeface="Wingdings" pitchFamily="2" charset="2"/>
              </a:rPr>
              <a:t>These are little people with priest clothes or like little ogres. In different zones in Extremadura, they had different names:</a:t>
            </a:r>
          </a:p>
          <a:p>
            <a:pPr marL="0">
              <a:buNone/>
            </a:pPr>
            <a:r>
              <a:rPr lang="en-US" b="1" dirty="0" err="1" smtClean="0">
                <a:solidFill>
                  <a:schemeClr val="bg1"/>
                </a:solidFill>
                <a:sym typeface="Wingdings" pitchFamily="2" charset="2"/>
              </a:rPr>
              <a:t>Hurdes</a:t>
            </a:r>
            <a:r>
              <a:rPr lang="en-US" b="1" dirty="0" smtClean="0">
                <a:solidFill>
                  <a:schemeClr val="bg1"/>
                </a:solidFill>
                <a:sym typeface="Wingdings" pitchFamily="2" charset="2"/>
              </a:rPr>
              <a:t> Mountains: «</a:t>
            </a:r>
            <a:r>
              <a:rPr lang="en-US" b="1" dirty="0" err="1" smtClean="0">
                <a:solidFill>
                  <a:schemeClr val="bg1"/>
                </a:solidFill>
                <a:sym typeface="Wingdings" pitchFamily="2" charset="2"/>
              </a:rPr>
              <a:t>Duendi</a:t>
            </a:r>
            <a:r>
              <a:rPr lang="en-US" b="1" dirty="0" smtClean="0">
                <a:solidFill>
                  <a:schemeClr val="bg1"/>
                </a:solidFill>
                <a:sym typeface="Wingdings" pitchFamily="2" charset="2"/>
              </a:rPr>
              <a:t> </a:t>
            </a:r>
            <a:r>
              <a:rPr lang="en-US" b="1" dirty="0" err="1" smtClean="0">
                <a:solidFill>
                  <a:schemeClr val="bg1"/>
                </a:solidFill>
                <a:sym typeface="Wingdings" pitchFamily="2" charset="2"/>
              </a:rPr>
              <a:t>Jampón</a:t>
            </a:r>
            <a:r>
              <a:rPr lang="en-US" b="1" dirty="0" smtClean="0">
                <a:solidFill>
                  <a:schemeClr val="bg1"/>
                </a:solidFill>
                <a:sym typeface="Wingdings" pitchFamily="2" charset="2"/>
              </a:rPr>
              <a:t>»</a:t>
            </a:r>
          </a:p>
          <a:p>
            <a:pPr marL="0">
              <a:buNone/>
            </a:pPr>
            <a:r>
              <a:rPr lang="en-US" b="1" dirty="0" err="1" smtClean="0">
                <a:solidFill>
                  <a:schemeClr val="bg1"/>
                </a:solidFill>
                <a:sym typeface="Wingdings" pitchFamily="2" charset="2"/>
              </a:rPr>
              <a:t>Jerte</a:t>
            </a:r>
            <a:r>
              <a:rPr lang="en-US" b="1" dirty="0" smtClean="0">
                <a:solidFill>
                  <a:schemeClr val="bg1"/>
                </a:solidFill>
                <a:sym typeface="Wingdings" pitchFamily="2" charset="2"/>
              </a:rPr>
              <a:t> valley: «</a:t>
            </a:r>
            <a:r>
              <a:rPr lang="en-US" b="1" dirty="0" err="1" smtClean="0">
                <a:solidFill>
                  <a:schemeClr val="bg1"/>
                </a:solidFill>
                <a:sym typeface="Wingdings" pitchFamily="2" charset="2"/>
              </a:rPr>
              <a:t>Pomporilla</a:t>
            </a:r>
            <a:r>
              <a:rPr lang="en-US" b="1" dirty="0" smtClean="0">
                <a:solidFill>
                  <a:schemeClr val="bg1"/>
                </a:solidFill>
                <a:sym typeface="Wingdings" pitchFamily="2" charset="2"/>
              </a:rPr>
              <a:t>»</a:t>
            </a:r>
          </a:p>
          <a:p>
            <a:pPr marL="0">
              <a:buNone/>
            </a:pPr>
            <a:endParaRPr lang="es-ES" b="1" dirty="0" smtClean="0">
              <a:solidFill>
                <a:schemeClr val="bg1"/>
              </a:solidFill>
              <a:sym typeface="Wingdings" pitchFamily="2" charset="2"/>
            </a:endParaRPr>
          </a:p>
          <a:p>
            <a:pPr marL="0">
              <a:buNone/>
            </a:pPr>
            <a:endParaRPr lang="es-ES" b="1" dirty="0" smtClean="0">
              <a:solidFill>
                <a:schemeClr val="bg1"/>
              </a:solidFill>
              <a:sym typeface="Wingdings" pitchFamily="2" charset="2"/>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419993" y="1500174"/>
            <a:ext cx="3433230" cy="4835536"/>
          </a:xfrm>
          <a:prstGeom prst="rect">
            <a:avLst/>
          </a:prstGeom>
          <a:noFill/>
          <a:scene3d>
            <a:camera prst="perspectiveContrastingLeftFacing"/>
            <a:lightRig rig="threePt" dir="t"/>
          </a:scene3d>
        </p:spPr>
      </p:pic>
    </p:spTree>
    <p:extLst>
      <p:ext uri="{BB962C8B-B14F-4D97-AF65-F5344CB8AC3E}">
        <p14:creationId xmlns:p14="http://schemas.microsoft.com/office/powerpoint/2010/main" val="254972853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0">
            <a:schemeClr val="accent4"/>
          </a:lnRef>
          <a:fillRef idx="3">
            <a:schemeClr val="accent4"/>
          </a:fillRef>
          <a:effectRef idx="3">
            <a:schemeClr val="accent4"/>
          </a:effectRef>
          <a:fontRef idx="minor">
            <a:schemeClr val="lt1"/>
          </a:fontRef>
        </p:style>
        <p:txBody>
          <a:bodyPr>
            <a:normAutofit/>
          </a:bodyPr>
          <a:lstStyle/>
          <a:p>
            <a:r>
              <a:rPr lang="es-ES" dirty="0" err="1" smtClean="0">
                <a:solidFill>
                  <a:schemeClr val="accent6">
                    <a:lumMod val="50000"/>
                  </a:schemeClr>
                </a:solidFill>
              </a:rPr>
              <a:t>Elves</a:t>
            </a:r>
            <a:endParaRPr lang="es-ES" dirty="0">
              <a:solidFill>
                <a:schemeClr val="accent6">
                  <a:lumMod val="50000"/>
                </a:schemeClr>
              </a:solidFill>
            </a:endParaRPr>
          </a:p>
        </p:txBody>
      </p:sp>
      <p:sp>
        <p:nvSpPr>
          <p:cNvPr id="3" name="2 Marcador de contenido"/>
          <p:cNvSpPr>
            <a:spLocks noGrp="1"/>
          </p:cNvSpPr>
          <p:nvPr>
            <p:ph idx="1"/>
          </p:nvPr>
        </p:nvSpPr>
        <p:spPr>
          <a:xfrm>
            <a:off x="457200" y="1600200"/>
            <a:ext cx="3900486" cy="4709160"/>
          </a:xfrm>
          <a:noFill/>
          <a:ln>
            <a:noFill/>
          </a:ln>
        </p:spPr>
        <p:txBody>
          <a:bodyPr wrap="square">
            <a:noAutofit/>
          </a:bodyPr>
          <a:lstStyle/>
          <a:p>
            <a:pPr marL="0">
              <a:buNone/>
            </a:pPr>
            <a:r>
              <a:rPr lang="en-US" b="1" dirty="0" smtClean="0">
                <a:solidFill>
                  <a:schemeClr val="bg1"/>
                </a:solidFill>
                <a:sym typeface="Wingdings" pitchFamily="2" charset="2"/>
              </a:rPr>
              <a:t>The elves in «</a:t>
            </a:r>
            <a:r>
              <a:rPr lang="en-US" b="1" dirty="0" err="1" smtClean="0">
                <a:solidFill>
                  <a:schemeClr val="bg1"/>
                </a:solidFill>
                <a:sym typeface="Wingdings" pitchFamily="2" charset="2"/>
              </a:rPr>
              <a:t>Garganta</a:t>
            </a:r>
            <a:r>
              <a:rPr lang="en-US" b="1" dirty="0" smtClean="0">
                <a:solidFill>
                  <a:schemeClr val="bg1"/>
                </a:solidFill>
                <a:sym typeface="Wingdings" pitchFamily="2" charset="2"/>
              </a:rPr>
              <a:t> la Olla» made women not </a:t>
            </a:r>
            <a:r>
              <a:rPr lang="en-US" b="1" dirty="0" err="1" smtClean="0">
                <a:solidFill>
                  <a:schemeClr val="bg1"/>
                </a:solidFill>
                <a:sym typeface="Wingdings" pitchFamily="2" charset="2"/>
              </a:rPr>
              <a:t>fertille</a:t>
            </a:r>
            <a:r>
              <a:rPr lang="en-US" b="1" dirty="0" smtClean="0">
                <a:solidFill>
                  <a:schemeClr val="bg1"/>
                </a:solidFill>
                <a:sym typeface="Wingdings" pitchFamily="2" charset="2"/>
              </a:rPr>
              <a:t>, they couldn’t be pregnant. The elves were 40cm tall green and human-shaped. If someone accidentally saw them, they would escape running in </a:t>
            </a:r>
            <a:r>
              <a:rPr lang="en-US" b="1" dirty="0" err="1" smtClean="0">
                <a:solidFill>
                  <a:schemeClr val="bg1"/>
                </a:solidFill>
                <a:sym typeface="Wingdings" pitchFamily="2" charset="2"/>
              </a:rPr>
              <a:t>zig-zag</a:t>
            </a:r>
            <a:r>
              <a:rPr lang="en-US" b="1" dirty="0" smtClean="0">
                <a:solidFill>
                  <a:schemeClr val="bg1"/>
                </a:solidFill>
                <a:sym typeface="Wingdings" pitchFamily="2" charset="2"/>
              </a:rPr>
              <a:t>. </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419993" y="1500174"/>
            <a:ext cx="3433230" cy="4835536"/>
          </a:xfrm>
          <a:prstGeom prst="rect">
            <a:avLst/>
          </a:prstGeom>
          <a:noFill/>
          <a:scene3d>
            <a:camera prst="perspectiveContrastingLeftFacing"/>
            <a:lightRig rig="threePt" dir="t"/>
          </a:scene3d>
        </p:spPr>
      </p:pic>
    </p:spTree>
    <p:extLst>
      <p:ext uri="{BB962C8B-B14F-4D97-AF65-F5344CB8AC3E}">
        <p14:creationId xmlns:p14="http://schemas.microsoft.com/office/powerpoint/2010/main" val="2383363735"/>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normAutofit fontScale="90000"/>
          </a:bodyPr>
          <a:lstStyle/>
          <a:p>
            <a:r>
              <a:rPr lang="es-ES" dirty="0" smtClean="0">
                <a:solidFill>
                  <a:schemeClr val="accent6">
                    <a:lumMod val="50000"/>
                  </a:schemeClr>
                </a:solidFill>
              </a:rPr>
              <a:t>A </a:t>
            </a:r>
            <a:r>
              <a:rPr lang="es-ES" dirty="0" err="1" smtClean="0">
                <a:solidFill>
                  <a:schemeClr val="accent6">
                    <a:lumMod val="50000"/>
                  </a:schemeClr>
                </a:solidFill>
              </a:rPr>
              <a:t>small</a:t>
            </a:r>
            <a:r>
              <a:rPr lang="es-ES" dirty="0" smtClean="0">
                <a:solidFill>
                  <a:schemeClr val="accent6">
                    <a:lumMod val="50000"/>
                  </a:schemeClr>
                </a:solidFill>
              </a:rPr>
              <a:t> </a:t>
            </a:r>
            <a:r>
              <a:rPr lang="es-ES" dirty="0" err="1" smtClean="0">
                <a:solidFill>
                  <a:schemeClr val="accent6">
                    <a:lumMod val="50000"/>
                  </a:schemeClr>
                </a:solidFill>
              </a:rPr>
              <a:t>description</a:t>
            </a:r>
            <a:r>
              <a:rPr lang="es-ES" dirty="0" smtClean="0">
                <a:solidFill>
                  <a:schemeClr val="accent6">
                    <a:lumMod val="50000"/>
                  </a:schemeClr>
                </a:solidFill>
              </a:rPr>
              <a:t> of </a:t>
            </a:r>
            <a:r>
              <a:rPr lang="es-ES" dirty="0" err="1" smtClean="0">
                <a:solidFill>
                  <a:schemeClr val="accent6">
                    <a:lumMod val="50000"/>
                  </a:schemeClr>
                </a:solidFill>
              </a:rPr>
              <a:t>the</a:t>
            </a:r>
            <a:r>
              <a:rPr lang="es-ES" dirty="0" smtClean="0">
                <a:solidFill>
                  <a:schemeClr val="accent6">
                    <a:lumMod val="50000"/>
                  </a:schemeClr>
                </a:solidFill>
              </a:rPr>
              <a:t> </a:t>
            </a:r>
            <a:r>
              <a:rPr lang="es-ES" dirty="0" err="1" smtClean="0">
                <a:solidFill>
                  <a:schemeClr val="accent6">
                    <a:lumMod val="50000"/>
                  </a:schemeClr>
                </a:solidFill>
              </a:rPr>
              <a:t>Afterlife</a:t>
            </a:r>
            <a:endParaRPr lang="es-ES" dirty="0">
              <a:solidFill>
                <a:schemeClr val="accent6">
                  <a:lumMod val="50000"/>
                </a:schemeClr>
              </a:solidFill>
            </a:endParaRPr>
          </a:p>
        </p:txBody>
      </p:sp>
      <p:sp>
        <p:nvSpPr>
          <p:cNvPr id="3" name="2 Marcador de contenido"/>
          <p:cNvSpPr>
            <a:spLocks noGrp="1"/>
          </p:cNvSpPr>
          <p:nvPr>
            <p:ph idx="1"/>
          </p:nvPr>
        </p:nvSpPr>
        <p:spPr>
          <a:xfrm>
            <a:off x="457200" y="1600200"/>
            <a:ext cx="3900486" cy="4709160"/>
          </a:xfrm>
          <a:noFill/>
          <a:ln>
            <a:noFill/>
          </a:ln>
        </p:spPr>
        <p:txBody>
          <a:bodyPr wrap="square">
            <a:noAutofit/>
          </a:bodyPr>
          <a:lstStyle/>
          <a:p>
            <a:pPr marL="0">
              <a:buNone/>
            </a:pPr>
            <a:r>
              <a:rPr lang="en-US" b="1" dirty="0" smtClean="0">
                <a:solidFill>
                  <a:schemeClr val="bg1"/>
                </a:solidFill>
                <a:sym typeface="Wingdings" pitchFamily="2" charset="2"/>
              </a:rPr>
              <a:t>The dead souls chase the living souls at night. If they haven’t got many sins to pay, they go to Heaven, if they have lots to pay, go to the desert, where the ones in heaven send storms. When the ones in the desert have suffered, they go to Heaven.</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066395" y="2370730"/>
            <a:ext cx="4140427" cy="3094424"/>
          </a:xfrm>
          <a:prstGeom prst="rect">
            <a:avLst/>
          </a:prstGeom>
          <a:noFill/>
          <a:scene3d>
            <a:camera prst="perspectiveContrastingLeftFacing"/>
            <a:lightRig rig="threePt" dir="t"/>
          </a:scene3d>
        </p:spPr>
      </p:pic>
    </p:spTree>
    <p:extLst>
      <p:ext uri="{BB962C8B-B14F-4D97-AF65-F5344CB8AC3E}">
        <p14:creationId xmlns:p14="http://schemas.microsoft.com/office/powerpoint/2010/main" val="31428019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r>
              <a:rPr lang="es-ES" dirty="0" err="1" smtClean="0">
                <a:solidFill>
                  <a:schemeClr val="accent6">
                    <a:lumMod val="50000"/>
                  </a:schemeClr>
                </a:solidFill>
              </a:rPr>
              <a:t>Scary</a:t>
            </a:r>
            <a:r>
              <a:rPr lang="es-ES" dirty="0" smtClean="0">
                <a:solidFill>
                  <a:schemeClr val="accent6">
                    <a:lumMod val="50000"/>
                  </a:schemeClr>
                </a:solidFill>
              </a:rPr>
              <a:t> </a:t>
            </a:r>
            <a:r>
              <a:rPr lang="es-ES" dirty="0" err="1" smtClean="0">
                <a:solidFill>
                  <a:schemeClr val="accent6">
                    <a:lumMod val="50000"/>
                  </a:schemeClr>
                </a:solidFill>
              </a:rPr>
              <a:t>things</a:t>
            </a:r>
            <a:endParaRPr lang="es-ES" dirty="0">
              <a:solidFill>
                <a:schemeClr val="accent6">
                  <a:lumMod val="50000"/>
                </a:schemeClr>
              </a:solidFill>
            </a:endParaRPr>
          </a:p>
        </p:txBody>
      </p:sp>
      <p:sp>
        <p:nvSpPr>
          <p:cNvPr id="3" name="2 Marcador de contenido"/>
          <p:cNvSpPr>
            <a:spLocks noGrp="1"/>
          </p:cNvSpPr>
          <p:nvPr>
            <p:ph idx="1"/>
          </p:nvPr>
        </p:nvSpPr>
        <p:spPr>
          <a:xfrm>
            <a:off x="457200" y="1600200"/>
            <a:ext cx="3900486" cy="4709160"/>
          </a:xfrm>
          <a:noFill/>
          <a:ln>
            <a:noFill/>
          </a:ln>
        </p:spPr>
        <p:txBody>
          <a:bodyPr wrap="square">
            <a:noAutofit/>
          </a:bodyPr>
          <a:lstStyle/>
          <a:p>
            <a:pPr marL="0">
              <a:buNone/>
            </a:pPr>
            <a:r>
              <a:rPr lang="en-US" b="1" dirty="0" smtClean="0">
                <a:solidFill>
                  <a:schemeClr val="bg1"/>
                </a:solidFill>
                <a:sym typeface="Wingdings" pitchFamily="2" charset="2"/>
              </a:rPr>
              <a:t>Many of the scary things in Extremadura have already been mentioned. We still have to mention «the black hand», «</a:t>
            </a:r>
            <a:r>
              <a:rPr lang="en-US" b="1" dirty="0" err="1" smtClean="0">
                <a:solidFill>
                  <a:schemeClr val="bg1"/>
                </a:solidFill>
                <a:sym typeface="Wingdings" pitchFamily="2" charset="2"/>
              </a:rPr>
              <a:t>Tragantía</a:t>
            </a:r>
            <a:r>
              <a:rPr lang="en-US" b="1" dirty="0" smtClean="0">
                <a:solidFill>
                  <a:schemeClr val="bg1"/>
                </a:solidFill>
                <a:sym typeface="Wingdings" pitchFamily="2" charset="2"/>
              </a:rPr>
              <a:t>» and «</a:t>
            </a:r>
            <a:r>
              <a:rPr lang="en-US" b="1" dirty="0" err="1" smtClean="0">
                <a:solidFill>
                  <a:schemeClr val="bg1"/>
                </a:solidFill>
                <a:sym typeface="Wingdings" pitchFamily="2" charset="2"/>
              </a:rPr>
              <a:t>pardillín</a:t>
            </a:r>
            <a:r>
              <a:rPr lang="en-US" b="1" dirty="0" smtClean="0">
                <a:solidFill>
                  <a:schemeClr val="bg1"/>
                </a:solidFill>
                <a:sym typeface="Wingdings" pitchFamily="2" charset="2"/>
              </a:rPr>
              <a:t>». We aren’t explaining these. We are just mentioning them.</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524763" y="1500174"/>
            <a:ext cx="3223690" cy="4835536"/>
          </a:xfrm>
          <a:prstGeom prst="rect">
            <a:avLst/>
          </a:prstGeom>
          <a:noFill/>
          <a:scene3d>
            <a:camera prst="perspectiveContrastingLeftFacing"/>
            <a:lightRig rig="threePt" dir="t"/>
          </a:scene3d>
        </p:spPr>
      </p:pic>
    </p:spTree>
    <p:extLst>
      <p:ext uri="{BB962C8B-B14F-4D97-AF65-F5344CB8AC3E}">
        <p14:creationId xmlns:p14="http://schemas.microsoft.com/office/powerpoint/2010/main" val="74002973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0">
            <a:schemeClr val="accent3"/>
          </a:lnRef>
          <a:fillRef idx="3">
            <a:schemeClr val="accent3"/>
          </a:fillRef>
          <a:effectRef idx="3">
            <a:schemeClr val="accent3"/>
          </a:effectRef>
          <a:fontRef idx="minor">
            <a:schemeClr val="lt1"/>
          </a:fontRef>
        </p:style>
        <p:txBody>
          <a:bodyPr>
            <a:normAutofit/>
          </a:bodyPr>
          <a:lstStyle/>
          <a:p>
            <a:r>
              <a:rPr lang="es-ES" dirty="0" err="1" smtClean="0">
                <a:solidFill>
                  <a:schemeClr val="accent6">
                    <a:lumMod val="50000"/>
                  </a:schemeClr>
                </a:solidFill>
              </a:rPr>
              <a:t>The</a:t>
            </a:r>
            <a:r>
              <a:rPr lang="es-ES" dirty="0" smtClean="0">
                <a:solidFill>
                  <a:schemeClr val="accent6">
                    <a:lumMod val="50000"/>
                  </a:schemeClr>
                </a:solidFill>
              </a:rPr>
              <a:t> Golden </a:t>
            </a:r>
            <a:r>
              <a:rPr lang="es-ES" dirty="0">
                <a:solidFill>
                  <a:schemeClr val="accent6">
                    <a:lumMod val="50000"/>
                  </a:schemeClr>
                </a:solidFill>
              </a:rPr>
              <a:t>H</a:t>
            </a:r>
            <a:r>
              <a:rPr lang="es-ES" dirty="0" smtClean="0">
                <a:solidFill>
                  <a:schemeClr val="accent6">
                    <a:lumMod val="50000"/>
                  </a:schemeClr>
                </a:solidFill>
              </a:rPr>
              <a:t>and</a:t>
            </a:r>
            <a:endParaRPr lang="es-ES" dirty="0">
              <a:solidFill>
                <a:schemeClr val="accent6">
                  <a:lumMod val="50000"/>
                </a:schemeClr>
              </a:solidFill>
            </a:endParaRPr>
          </a:p>
        </p:txBody>
      </p:sp>
      <p:sp>
        <p:nvSpPr>
          <p:cNvPr id="3" name="2 Marcador de contenido"/>
          <p:cNvSpPr>
            <a:spLocks noGrp="1"/>
          </p:cNvSpPr>
          <p:nvPr>
            <p:ph idx="1"/>
          </p:nvPr>
        </p:nvSpPr>
        <p:spPr>
          <a:xfrm>
            <a:off x="457200" y="1600200"/>
            <a:ext cx="3900486" cy="4709160"/>
          </a:xfrm>
          <a:noFill/>
          <a:ln>
            <a:noFill/>
          </a:ln>
        </p:spPr>
        <p:txBody>
          <a:bodyPr wrap="square">
            <a:noAutofit/>
          </a:bodyPr>
          <a:lstStyle/>
          <a:p>
            <a:pPr marL="0">
              <a:buNone/>
            </a:pPr>
            <a:r>
              <a:rPr lang="en-US" b="1" dirty="0" smtClean="0">
                <a:solidFill>
                  <a:schemeClr val="bg1"/>
                </a:solidFill>
                <a:sym typeface="Wingdings" pitchFamily="2" charset="2"/>
              </a:rPr>
              <a:t>In the </a:t>
            </a:r>
            <a:r>
              <a:rPr lang="en-US" b="1" dirty="0" err="1" smtClean="0">
                <a:solidFill>
                  <a:schemeClr val="bg1"/>
                </a:solidFill>
                <a:sym typeface="Wingdings" pitchFamily="2" charset="2"/>
              </a:rPr>
              <a:t>Jerte</a:t>
            </a:r>
            <a:r>
              <a:rPr lang="en-US" b="1" dirty="0" smtClean="0">
                <a:solidFill>
                  <a:schemeClr val="bg1"/>
                </a:solidFill>
                <a:sym typeface="Wingdings" pitchFamily="2" charset="2"/>
              </a:rPr>
              <a:t> Valley, there was a mysterious Golden Hand. This hand would kill cattle, leaving a mark, as if it were from a hand on fire. </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067944" y="1772816"/>
            <a:ext cx="4819986" cy="4088380"/>
          </a:xfrm>
          <a:prstGeom prst="rect">
            <a:avLst/>
          </a:prstGeom>
          <a:noFill/>
          <a:scene3d>
            <a:camera prst="perspectiveContrastingLeftFacing"/>
            <a:lightRig rig="threePt" dir="t"/>
          </a:scene3d>
        </p:spPr>
      </p:pic>
    </p:spTree>
    <p:extLst>
      <p:ext uri="{BB962C8B-B14F-4D97-AF65-F5344CB8AC3E}">
        <p14:creationId xmlns:p14="http://schemas.microsoft.com/office/powerpoint/2010/main" val="280656694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normAutofit/>
          </a:bodyPr>
          <a:lstStyle/>
          <a:p>
            <a:r>
              <a:rPr lang="es-ES" dirty="0" smtClean="0">
                <a:solidFill>
                  <a:schemeClr val="accent6">
                    <a:lumMod val="50000"/>
                  </a:schemeClr>
                </a:solidFill>
              </a:rPr>
              <a:t>«</a:t>
            </a:r>
            <a:r>
              <a:rPr lang="es-ES" dirty="0" err="1" smtClean="0">
                <a:solidFill>
                  <a:schemeClr val="accent6">
                    <a:lumMod val="50000"/>
                  </a:schemeClr>
                </a:solidFill>
              </a:rPr>
              <a:t>Lus</a:t>
            </a:r>
            <a:r>
              <a:rPr lang="es-ES" dirty="0" smtClean="0">
                <a:solidFill>
                  <a:schemeClr val="accent6">
                    <a:lumMod val="50000"/>
                  </a:schemeClr>
                </a:solidFill>
              </a:rPr>
              <a:t> </a:t>
            </a:r>
            <a:r>
              <a:rPr lang="es-ES" dirty="0" err="1" smtClean="0">
                <a:solidFill>
                  <a:schemeClr val="accent6">
                    <a:lumMod val="50000"/>
                  </a:schemeClr>
                </a:solidFill>
              </a:rPr>
              <a:t>malus</a:t>
            </a:r>
            <a:r>
              <a:rPr lang="es-ES" dirty="0" smtClean="0">
                <a:solidFill>
                  <a:schemeClr val="accent6">
                    <a:lumMod val="50000"/>
                  </a:schemeClr>
                </a:solidFill>
              </a:rPr>
              <a:t> </a:t>
            </a:r>
            <a:r>
              <a:rPr lang="es-ES" dirty="0" err="1" smtClean="0">
                <a:solidFill>
                  <a:schemeClr val="accent6">
                    <a:lumMod val="50000"/>
                  </a:schemeClr>
                </a:solidFill>
              </a:rPr>
              <a:t>vientus</a:t>
            </a:r>
            <a:r>
              <a:rPr lang="es-ES" dirty="0" smtClean="0">
                <a:solidFill>
                  <a:schemeClr val="accent6">
                    <a:lumMod val="50000"/>
                  </a:schemeClr>
                </a:solidFill>
              </a:rPr>
              <a:t>»</a:t>
            </a:r>
            <a:endParaRPr lang="es-ES" dirty="0">
              <a:solidFill>
                <a:schemeClr val="accent6">
                  <a:lumMod val="50000"/>
                </a:schemeClr>
              </a:solidFill>
            </a:endParaRPr>
          </a:p>
        </p:txBody>
      </p:sp>
      <p:sp>
        <p:nvSpPr>
          <p:cNvPr id="3" name="2 Marcador de contenido"/>
          <p:cNvSpPr>
            <a:spLocks noGrp="1"/>
          </p:cNvSpPr>
          <p:nvPr>
            <p:ph idx="1"/>
          </p:nvPr>
        </p:nvSpPr>
        <p:spPr>
          <a:xfrm>
            <a:off x="457200" y="1600200"/>
            <a:ext cx="3900486" cy="4709160"/>
          </a:xfrm>
          <a:noFill/>
          <a:ln>
            <a:noFill/>
          </a:ln>
        </p:spPr>
        <p:txBody>
          <a:bodyPr wrap="square">
            <a:noAutofit/>
          </a:bodyPr>
          <a:lstStyle/>
          <a:p>
            <a:pPr marL="0">
              <a:buNone/>
            </a:pPr>
            <a:r>
              <a:rPr lang="en-US" b="1" dirty="0" smtClean="0">
                <a:solidFill>
                  <a:schemeClr val="bg1"/>
                </a:solidFill>
                <a:sym typeface="Wingdings" pitchFamily="2" charset="2"/>
              </a:rPr>
              <a:t>This myth is about a wind that took the cattle from shepherds making them disappear, and not long after that, mysteriously put the cattle back</a:t>
            </a:r>
            <a:endParaRPr lang="es-ES" b="1" dirty="0" smtClean="0">
              <a:solidFill>
                <a:schemeClr val="bg1"/>
              </a:solidFill>
              <a:sym typeface="Wingdings" pitchFamily="2" charset="2"/>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923928" y="2060848"/>
            <a:ext cx="4707760" cy="3590450"/>
          </a:xfrm>
          <a:prstGeom prst="rect">
            <a:avLst/>
          </a:prstGeom>
          <a:noFill/>
          <a:scene3d>
            <a:camera prst="perspectiveContrastingLeftFacing"/>
            <a:lightRig rig="threePt" dir="t"/>
          </a:scene3d>
        </p:spPr>
      </p:pic>
    </p:spTree>
    <p:extLst>
      <p:ext uri="{BB962C8B-B14F-4D97-AF65-F5344CB8AC3E}">
        <p14:creationId xmlns:p14="http://schemas.microsoft.com/office/powerpoint/2010/main" val="142117322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0">
            <a:schemeClr val="accent4"/>
          </a:lnRef>
          <a:fillRef idx="3">
            <a:schemeClr val="accent4"/>
          </a:fillRef>
          <a:effectRef idx="3">
            <a:schemeClr val="accent4"/>
          </a:effectRef>
          <a:fontRef idx="minor">
            <a:schemeClr val="lt1"/>
          </a:fontRef>
        </p:style>
        <p:txBody>
          <a:bodyPr>
            <a:normAutofit/>
          </a:bodyPr>
          <a:lstStyle/>
          <a:p>
            <a:r>
              <a:rPr lang="es-ES" dirty="0" smtClean="0">
                <a:solidFill>
                  <a:schemeClr val="accent6">
                    <a:lumMod val="50000"/>
                  </a:schemeClr>
                </a:solidFill>
              </a:rPr>
              <a:t>La </a:t>
            </a:r>
            <a:r>
              <a:rPr lang="es-ES" dirty="0" err="1" smtClean="0">
                <a:solidFill>
                  <a:schemeClr val="accent6">
                    <a:lumMod val="50000"/>
                  </a:schemeClr>
                </a:solidFill>
              </a:rPr>
              <a:t>Encorujá</a:t>
            </a:r>
            <a:endParaRPr lang="es-ES" dirty="0">
              <a:solidFill>
                <a:schemeClr val="accent6">
                  <a:lumMod val="50000"/>
                </a:schemeClr>
              </a:solidFill>
            </a:endParaRPr>
          </a:p>
        </p:txBody>
      </p:sp>
      <p:sp>
        <p:nvSpPr>
          <p:cNvPr id="3" name="2 Marcador de contenido"/>
          <p:cNvSpPr>
            <a:spLocks noGrp="1"/>
          </p:cNvSpPr>
          <p:nvPr>
            <p:ph idx="1"/>
          </p:nvPr>
        </p:nvSpPr>
        <p:spPr>
          <a:xfrm>
            <a:off x="467544" y="1628800"/>
            <a:ext cx="3900486" cy="4709160"/>
          </a:xfrm>
          <a:noFill/>
          <a:ln>
            <a:noFill/>
          </a:ln>
        </p:spPr>
        <p:txBody>
          <a:bodyPr wrap="square">
            <a:noAutofit/>
          </a:bodyPr>
          <a:lstStyle/>
          <a:p>
            <a:pPr marL="0">
              <a:buNone/>
            </a:pPr>
            <a:r>
              <a:rPr lang="en-US" b="1" dirty="0" smtClean="0">
                <a:solidFill>
                  <a:schemeClr val="bg1"/>
                </a:solidFill>
                <a:sym typeface="Wingdings" pitchFamily="2" charset="2"/>
              </a:rPr>
              <a:t>This evil woman transforms into light and steals babies from their cribs and makes them appear in random places like in a pen or in houses.</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524763" y="1500174"/>
            <a:ext cx="3223690" cy="4835536"/>
          </a:xfrm>
          <a:prstGeom prst="rect">
            <a:avLst/>
          </a:prstGeom>
          <a:noFill/>
          <a:scene3d>
            <a:camera prst="perspectiveContrastingLeftFacing"/>
            <a:lightRig rig="threePt" dir="t"/>
          </a:scene3d>
        </p:spPr>
      </p:pic>
    </p:spTree>
    <p:extLst>
      <p:ext uri="{BB962C8B-B14F-4D97-AF65-F5344CB8AC3E}">
        <p14:creationId xmlns:p14="http://schemas.microsoft.com/office/powerpoint/2010/main" val="338540455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r>
              <a:rPr lang="es-ES" dirty="0" err="1" smtClean="0">
                <a:solidFill>
                  <a:schemeClr val="accent6">
                    <a:lumMod val="50000"/>
                  </a:schemeClr>
                </a:solidFill>
              </a:rPr>
              <a:t>Mermaids</a:t>
            </a:r>
            <a:endParaRPr lang="es-ES" dirty="0">
              <a:solidFill>
                <a:schemeClr val="accent6">
                  <a:lumMod val="50000"/>
                </a:schemeClr>
              </a:solidFill>
            </a:endParaRPr>
          </a:p>
        </p:txBody>
      </p:sp>
      <p:sp>
        <p:nvSpPr>
          <p:cNvPr id="3" name="2 Marcador de contenido"/>
          <p:cNvSpPr>
            <a:spLocks noGrp="1"/>
          </p:cNvSpPr>
          <p:nvPr>
            <p:ph idx="1"/>
          </p:nvPr>
        </p:nvSpPr>
        <p:spPr>
          <a:xfrm>
            <a:off x="457200" y="1600200"/>
            <a:ext cx="3900486" cy="4709160"/>
          </a:xfrm>
          <a:noFill/>
          <a:ln>
            <a:noFill/>
          </a:ln>
        </p:spPr>
        <p:txBody>
          <a:bodyPr wrap="square">
            <a:noAutofit/>
          </a:bodyPr>
          <a:lstStyle/>
          <a:p>
            <a:pPr marL="0">
              <a:buNone/>
            </a:pPr>
            <a:r>
              <a:rPr lang="en-US" b="1" dirty="0" smtClean="0">
                <a:solidFill>
                  <a:schemeClr val="bg1"/>
                </a:solidFill>
                <a:sym typeface="Wingdings" pitchFamily="2" charset="2"/>
              </a:rPr>
              <a:t>These mermaids live in rivers. They aren’t benevolent creatures. They sing charming songs to bring innocent shepherds and then later on drown them.</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524763" y="1729226"/>
            <a:ext cx="3223690" cy="4377431"/>
          </a:xfrm>
          <a:prstGeom prst="rect">
            <a:avLst/>
          </a:prstGeom>
          <a:noFill/>
          <a:scene3d>
            <a:camera prst="perspectiveContrastingLeftFacing"/>
            <a:lightRig rig="threePt" dir="t"/>
          </a:scene3d>
        </p:spPr>
      </p:pic>
    </p:spTree>
    <p:extLst>
      <p:ext uri="{BB962C8B-B14F-4D97-AF65-F5344CB8AC3E}">
        <p14:creationId xmlns:p14="http://schemas.microsoft.com/office/powerpoint/2010/main" val="50600625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r>
              <a:rPr lang="es-ES" dirty="0" smtClean="0">
                <a:solidFill>
                  <a:schemeClr val="accent6">
                    <a:lumMod val="50000"/>
                  </a:schemeClr>
                </a:solidFill>
              </a:rPr>
              <a:t>Los </a:t>
            </a:r>
            <a:r>
              <a:rPr lang="es-ES" dirty="0" err="1" smtClean="0">
                <a:solidFill>
                  <a:schemeClr val="accent6">
                    <a:lumMod val="50000"/>
                  </a:schemeClr>
                </a:solidFill>
              </a:rPr>
              <a:t>Zajorilis</a:t>
            </a:r>
            <a:r>
              <a:rPr lang="es-ES" dirty="0" smtClean="0">
                <a:solidFill>
                  <a:schemeClr val="accent6">
                    <a:lumMod val="50000"/>
                  </a:schemeClr>
                </a:solidFill>
              </a:rPr>
              <a:t> Hurdanos</a:t>
            </a:r>
            <a:endParaRPr lang="es-ES" dirty="0">
              <a:solidFill>
                <a:schemeClr val="accent6">
                  <a:lumMod val="50000"/>
                </a:schemeClr>
              </a:solidFill>
            </a:endParaRPr>
          </a:p>
        </p:txBody>
      </p:sp>
      <p:sp>
        <p:nvSpPr>
          <p:cNvPr id="3" name="2 Marcador de contenido"/>
          <p:cNvSpPr>
            <a:spLocks noGrp="1"/>
          </p:cNvSpPr>
          <p:nvPr>
            <p:ph idx="1"/>
          </p:nvPr>
        </p:nvSpPr>
        <p:spPr>
          <a:xfrm>
            <a:off x="457200" y="1600200"/>
            <a:ext cx="3900486" cy="4709160"/>
          </a:xfrm>
          <a:noFill/>
          <a:ln>
            <a:noFill/>
          </a:ln>
        </p:spPr>
        <p:txBody>
          <a:bodyPr wrap="square">
            <a:noAutofit/>
          </a:bodyPr>
          <a:lstStyle/>
          <a:p>
            <a:pPr marL="0">
              <a:buNone/>
            </a:pPr>
            <a:r>
              <a:rPr lang="en-US" b="1" dirty="0" smtClean="0">
                <a:solidFill>
                  <a:schemeClr val="bg1"/>
                </a:solidFill>
                <a:sym typeface="Wingdings" pitchFamily="2" charset="2"/>
              </a:rPr>
              <a:t>These were wise people that could easily predict where subterranean water was. They carried a stick that gave them wisdom. </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524763" y="1500174"/>
            <a:ext cx="3223690" cy="4835536"/>
          </a:xfrm>
          <a:prstGeom prst="rect">
            <a:avLst/>
          </a:prstGeom>
          <a:noFill/>
          <a:scene3d>
            <a:camera prst="perspectiveContrastingLeftFacing"/>
            <a:lightRig rig="threePt" dir="t"/>
          </a:scene3d>
        </p:spPr>
      </p:pic>
    </p:spTree>
    <p:extLst>
      <p:ext uri="{BB962C8B-B14F-4D97-AF65-F5344CB8AC3E}">
        <p14:creationId xmlns:p14="http://schemas.microsoft.com/office/powerpoint/2010/main" val="86225733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normAutofit/>
          </a:bodyPr>
          <a:lstStyle/>
          <a:p>
            <a:r>
              <a:rPr lang="es-ES" dirty="0" err="1" smtClean="0">
                <a:solidFill>
                  <a:schemeClr val="accent6">
                    <a:lumMod val="50000"/>
                  </a:schemeClr>
                </a:solidFill>
              </a:rPr>
              <a:t>Jáncanas</a:t>
            </a:r>
            <a:endParaRPr lang="es-ES" dirty="0">
              <a:solidFill>
                <a:schemeClr val="accent6">
                  <a:lumMod val="50000"/>
                </a:schemeClr>
              </a:solidFill>
            </a:endParaRPr>
          </a:p>
        </p:txBody>
      </p:sp>
      <p:sp>
        <p:nvSpPr>
          <p:cNvPr id="3" name="2 Marcador de contenido"/>
          <p:cNvSpPr>
            <a:spLocks noGrp="1"/>
          </p:cNvSpPr>
          <p:nvPr>
            <p:ph idx="1"/>
          </p:nvPr>
        </p:nvSpPr>
        <p:spPr>
          <a:xfrm>
            <a:off x="457200" y="1600200"/>
            <a:ext cx="3900486" cy="4709160"/>
          </a:xfrm>
          <a:noFill/>
          <a:ln>
            <a:noFill/>
          </a:ln>
        </p:spPr>
        <p:txBody>
          <a:bodyPr wrap="square">
            <a:noAutofit/>
          </a:bodyPr>
          <a:lstStyle/>
          <a:p>
            <a:pPr marL="0">
              <a:buNone/>
            </a:pPr>
            <a:r>
              <a:rPr lang="en-US" b="1" dirty="0" smtClean="0">
                <a:solidFill>
                  <a:schemeClr val="bg1"/>
                </a:solidFill>
                <a:sym typeface="Wingdings" pitchFamily="2" charset="2"/>
              </a:rPr>
              <a:t>These horrible women lived in caves in the mountains. They could transform into whatever they liked (snakes, lovely ladies…). They normally killed shepherds with a pair of golden scissors.</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524763" y="1500174"/>
            <a:ext cx="3223690" cy="4835536"/>
          </a:xfrm>
          <a:prstGeom prst="rect">
            <a:avLst/>
          </a:prstGeom>
          <a:noFill/>
          <a:scene3d>
            <a:camera prst="perspectiveContrastingLeftFacing"/>
            <a:lightRig rig="threePt" dir="t"/>
          </a:scene3d>
        </p:spPr>
      </p:pic>
    </p:spTree>
    <p:extLst>
      <p:ext uri="{BB962C8B-B14F-4D97-AF65-F5344CB8AC3E}">
        <p14:creationId xmlns:p14="http://schemas.microsoft.com/office/powerpoint/2010/main" val="241165525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9512" y="404664"/>
            <a:ext cx="4999208" cy="5750264"/>
          </a:xfrm>
        </p:spPr>
      </p:pic>
      <p:sp>
        <p:nvSpPr>
          <p:cNvPr id="6" name="5 Flecha abajo"/>
          <p:cNvSpPr/>
          <p:nvPr/>
        </p:nvSpPr>
        <p:spPr>
          <a:xfrm rot="17343633">
            <a:off x="395536" y="332656"/>
            <a:ext cx="1512168" cy="1080120"/>
          </a:xfrm>
          <a:prstGeom prst="downArrow">
            <a:avLst/>
          </a:prstGeom>
          <a:solidFill>
            <a:srgbClr xmlns:mc="http://schemas.openxmlformats.org/markup-compatibility/2006" xmlns:a14="http://schemas.microsoft.com/office/drawing/2010/main" val="FF0000" mc:Ignorable="">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60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xmlns:mc="http://schemas.openxmlformats.org/markup-compatibility/2006" xmlns:a14="http://schemas.microsoft.com/office/drawing/2010/main" val="FFFFFF" mc:Ignorable=""/>
                </a:solidFill>
                <a:effectLst>
                  <a:outerShdw blurRad="41275" dist="12700" dir="12000000" algn="tl" rotWithShape="0">
                    <a:srgbClr xmlns:mc="http://schemas.openxmlformats.org/markup-compatibility/2006" xmlns:a14="http://schemas.microsoft.com/office/drawing/2010/main" val="000000" mc:Ignorable="">
                      <a:alpha val="40000"/>
                    </a:srgbClr>
                  </a:outerShdw>
                </a:effectLst>
              </a:rPr>
              <a:t>A</a:t>
            </a:r>
            <a:endParaRPr lang="es-ES" sz="6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xmlns:mc="http://schemas.openxmlformats.org/markup-compatibility/2006" xmlns:a14="http://schemas.microsoft.com/office/drawing/2010/main" val="000000" mc:Ignorable="">
                    <a:alpha val="65000"/>
                  </a:srgbClr>
                </a:innerShdw>
              </a:effectLst>
            </a:endParaRPr>
          </a:p>
        </p:txBody>
      </p:sp>
      <p:sp>
        <p:nvSpPr>
          <p:cNvPr id="8" name="7 Flecha abajo"/>
          <p:cNvSpPr/>
          <p:nvPr/>
        </p:nvSpPr>
        <p:spPr>
          <a:xfrm rot="362077">
            <a:off x="2442878" y="216219"/>
            <a:ext cx="629120" cy="625159"/>
          </a:xfrm>
          <a:prstGeom prst="downArrow">
            <a:avLst>
              <a:gd name="adj1" fmla="val 50000"/>
              <a:gd name="adj2" fmla="val 57064"/>
            </a:avLst>
          </a:prstGeom>
          <a:solidFill>
            <a:srgbClr xmlns:mc="http://schemas.openxmlformats.org/markup-compatibility/2006" xmlns:a14="http://schemas.microsoft.com/office/drawing/2010/main" val="FF0000" mc:Ignorable="">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xmlns:mc="http://schemas.openxmlformats.org/markup-compatibility/2006" xmlns:a14="http://schemas.microsoft.com/office/drawing/2010/main" val="FFFFFF" mc:Ignorable=""/>
                </a:solidFill>
                <a:effectLst>
                  <a:outerShdw blurRad="41275" dist="12700" dir="12000000" algn="tl" rotWithShape="0">
                    <a:srgbClr xmlns:mc="http://schemas.openxmlformats.org/markup-compatibility/2006" xmlns:a14="http://schemas.microsoft.com/office/drawing/2010/main" val="000000" mc:Ignorable="">
                      <a:alpha val="40000"/>
                    </a:srgbClr>
                  </a:outerShdw>
                </a:effectLst>
              </a:rPr>
              <a:t>B</a:t>
            </a:r>
            <a:endParaRPr lang="es-E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xmlns:mc="http://schemas.openxmlformats.org/markup-compatibility/2006" xmlns:a14="http://schemas.microsoft.com/office/drawing/2010/main" val="000000" mc:Ignorable="">
                    <a:alpha val="65000"/>
                  </a:srgbClr>
                </a:innerShdw>
              </a:effectLst>
            </a:endParaRPr>
          </a:p>
        </p:txBody>
      </p:sp>
      <p:sp>
        <p:nvSpPr>
          <p:cNvPr id="9" name="8 Flecha abajo"/>
          <p:cNvSpPr/>
          <p:nvPr/>
        </p:nvSpPr>
        <p:spPr>
          <a:xfrm rot="2618155">
            <a:off x="3565167" y="350937"/>
            <a:ext cx="1512168" cy="1080120"/>
          </a:xfrm>
          <a:prstGeom prst="downArrow">
            <a:avLst/>
          </a:prstGeom>
          <a:solidFill>
            <a:srgbClr xmlns:mc="http://schemas.openxmlformats.org/markup-compatibility/2006" xmlns:a14="http://schemas.microsoft.com/office/drawing/2010/main" val="FF0000" mc:Ignorable="">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60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xmlns:mc="http://schemas.openxmlformats.org/markup-compatibility/2006" xmlns:a14="http://schemas.microsoft.com/office/drawing/2010/main" val="FFFFFF" mc:Ignorable=""/>
                </a:solidFill>
                <a:effectLst>
                  <a:outerShdw blurRad="41275" dist="12700" dir="12000000" algn="tl" rotWithShape="0">
                    <a:srgbClr xmlns:mc="http://schemas.openxmlformats.org/markup-compatibility/2006" xmlns:a14="http://schemas.microsoft.com/office/drawing/2010/main" val="000000" mc:Ignorable="">
                      <a:alpha val="40000"/>
                    </a:srgbClr>
                  </a:outerShdw>
                </a:effectLst>
              </a:rPr>
              <a:t>C</a:t>
            </a:r>
            <a:endParaRPr lang="es-ES" sz="6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xmlns:mc="http://schemas.openxmlformats.org/markup-compatibility/2006" xmlns:a14="http://schemas.microsoft.com/office/drawing/2010/main" val="000000" mc:Ignorable="">
                    <a:alpha val="65000"/>
                  </a:srgbClr>
                </a:innerShdw>
              </a:effectLst>
            </a:endParaRPr>
          </a:p>
        </p:txBody>
      </p:sp>
      <p:sp>
        <p:nvSpPr>
          <p:cNvPr id="11" name="10 CuadroTexto"/>
          <p:cNvSpPr txBox="1"/>
          <p:nvPr/>
        </p:nvSpPr>
        <p:spPr>
          <a:xfrm>
            <a:off x="4932040" y="4797152"/>
            <a:ext cx="4139952" cy="1815882"/>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pPr marL="342900" indent="-342900">
              <a:buFont typeface="+mj-lt"/>
              <a:buAutoNum type="alphaUcPeriod"/>
            </a:pPr>
            <a:r>
              <a:rPr lang="en-US" sz="3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xmlns:mc="http://schemas.openxmlformats.org/markup-compatibility/2006" xmlns:a14="http://schemas.microsoft.com/office/drawing/2010/main" val="000000" mc:Ignorable="">
                      <a:alpha val="30000"/>
                    </a:srgbClr>
                  </a:outerShdw>
                </a:effectLst>
              </a:rPr>
              <a:t>Sierra de </a:t>
            </a:r>
            <a:r>
              <a:rPr lang="en-US" sz="3200"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xmlns:mc="http://schemas.openxmlformats.org/markup-compatibility/2006" xmlns:a14="http://schemas.microsoft.com/office/drawing/2010/main" val="000000" mc:Ignorable="">
                      <a:alpha val="30000"/>
                    </a:srgbClr>
                  </a:outerShdw>
                </a:effectLst>
              </a:rPr>
              <a:t>Gata</a:t>
            </a:r>
            <a:endParaRPr lang="en-US" sz="3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xmlns:mc="http://schemas.openxmlformats.org/markup-compatibility/2006" xmlns:a14="http://schemas.microsoft.com/office/drawing/2010/main" val="000000" mc:Ignorable="">
                    <a:alpha val="30000"/>
                  </a:srgbClr>
                </a:outerShdw>
              </a:effectLst>
            </a:endParaRPr>
          </a:p>
          <a:p>
            <a:pPr marL="342900" indent="-342900">
              <a:buFont typeface="+mj-lt"/>
              <a:buAutoNum type="alphaUcPeriod"/>
            </a:pPr>
            <a:r>
              <a:rPr lang="en-US" sz="3200"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xmlns:mc="http://schemas.openxmlformats.org/markup-compatibility/2006" xmlns:a14="http://schemas.microsoft.com/office/drawing/2010/main" val="000000" mc:Ignorable="">
                      <a:alpha val="30000"/>
                    </a:srgbClr>
                  </a:outerShdw>
                </a:effectLst>
              </a:rPr>
              <a:t>Hurdes</a:t>
            </a:r>
            <a:r>
              <a:rPr lang="en-US" sz="3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xmlns:mc="http://schemas.openxmlformats.org/markup-compatibility/2006" xmlns:a14="http://schemas.microsoft.com/office/drawing/2010/main" val="000000" mc:Ignorable="">
                      <a:alpha val="30000"/>
                    </a:srgbClr>
                  </a:outerShdw>
                </a:effectLst>
              </a:rPr>
              <a:t> Mountains</a:t>
            </a:r>
          </a:p>
          <a:p>
            <a:pPr marL="342900" indent="-342900">
              <a:buFont typeface="+mj-lt"/>
              <a:buAutoNum type="alphaUcPeriod"/>
            </a:pPr>
            <a:r>
              <a:rPr lang="en-US" sz="3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xmlns:mc="http://schemas.openxmlformats.org/markup-compatibility/2006" xmlns:a14="http://schemas.microsoft.com/office/drawing/2010/main" val="000000" mc:Ignorable="">
                      <a:alpha val="30000"/>
                    </a:srgbClr>
                  </a:outerShdw>
                </a:effectLst>
              </a:rPr>
              <a:t>La Vera</a:t>
            </a:r>
          </a:p>
          <a:p>
            <a:pPr marL="342900" indent="-342900">
              <a:buFont typeface="+mj-lt"/>
              <a:buAutoNum type="alphaUcPeriod"/>
            </a:pPr>
            <a:endParaRPr lang="en-US" sz="1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xmlns:mc="http://schemas.openxmlformats.org/markup-compatibility/2006" xmlns:a14="http://schemas.microsoft.com/office/drawing/2010/main" val="000000" mc:Ignorable="">
                    <a:alpha val="30000"/>
                  </a:srgbClr>
                </a:outerShdw>
              </a:effectLst>
            </a:endParaRPr>
          </a:p>
        </p:txBody>
      </p:sp>
      <p:sp>
        <p:nvSpPr>
          <p:cNvPr id="12" name="11 CuadroTexto"/>
          <p:cNvSpPr txBox="1"/>
          <p:nvPr/>
        </p:nvSpPr>
        <p:spPr>
          <a:xfrm>
            <a:off x="4932040" y="184881"/>
            <a:ext cx="3960440" cy="3416320"/>
          </a:xfrm>
          <a:prstGeom prst="rect">
            <a:avLst/>
          </a:prstGeom>
          <a:noFill/>
        </p:spPr>
        <p:txBody>
          <a:bodyPr wrap="square" rtlCol="0">
            <a:spAutoFit/>
          </a:bodyPr>
          <a:lstStyle/>
          <a:p>
            <a:pPr algn="r"/>
            <a:r>
              <a:rPr lang="en-US" sz="3600" dirty="0" smtClean="0"/>
              <a:t>These are common origins where the mythical creatures in Extremadura used to live.</a:t>
            </a:r>
            <a:endParaRPr lang="en-US" sz="3600" dirty="0"/>
          </a:p>
        </p:txBody>
      </p:sp>
    </p:spTree>
    <p:extLst>
      <p:ext uri="{BB962C8B-B14F-4D97-AF65-F5344CB8AC3E}">
        <p14:creationId xmlns:p14="http://schemas.microsoft.com/office/powerpoint/2010/main" val="876561004"/>
      </p:ext>
    </p:extLst>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0">
            <a:schemeClr val="accent3"/>
          </a:lnRef>
          <a:fillRef idx="3">
            <a:schemeClr val="accent3"/>
          </a:fillRef>
          <a:effectRef idx="3">
            <a:schemeClr val="accent3"/>
          </a:effectRef>
          <a:fontRef idx="minor">
            <a:schemeClr val="lt1"/>
          </a:fontRef>
        </p:style>
        <p:txBody>
          <a:bodyPr>
            <a:normAutofit/>
          </a:bodyPr>
          <a:lstStyle/>
          <a:p>
            <a:r>
              <a:rPr lang="es-ES" dirty="0" err="1" smtClean="0">
                <a:solidFill>
                  <a:schemeClr val="accent6">
                    <a:lumMod val="50000"/>
                  </a:schemeClr>
                </a:solidFill>
              </a:rPr>
              <a:t>Jáncanu</a:t>
            </a:r>
            <a:endParaRPr lang="es-ES" dirty="0">
              <a:solidFill>
                <a:schemeClr val="accent6">
                  <a:lumMod val="50000"/>
                </a:schemeClr>
              </a:solidFill>
            </a:endParaRPr>
          </a:p>
        </p:txBody>
      </p:sp>
      <p:sp>
        <p:nvSpPr>
          <p:cNvPr id="3" name="2 Marcador de contenido"/>
          <p:cNvSpPr>
            <a:spLocks noGrp="1"/>
          </p:cNvSpPr>
          <p:nvPr>
            <p:ph idx="1"/>
          </p:nvPr>
        </p:nvSpPr>
        <p:spPr>
          <a:xfrm>
            <a:off x="457200" y="1600200"/>
            <a:ext cx="3900486" cy="4709160"/>
          </a:xfrm>
          <a:noFill/>
          <a:ln>
            <a:noFill/>
          </a:ln>
        </p:spPr>
        <p:txBody>
          <a:bodyPr wrap="square">
            <a:noAutofit/>
          </a:bodyPr>
          <a:lstStyle/>
          <a:p>
            <a:pPr marL="0">
              <a:buNone/>
            </a:pPr>
            <a:r>
              <a:rPr lang="en-US" b="1" dirty="0" smtClean="0">
                <a:solidFill>
                  <a:schemeClr val="bg1"/>
                </a:solidFill>
                <a:sym typeface="Wingdings" pitchFamily="2" charset="2"/>
              </a:rPr>
              <a:t>These are similar to the Cyclops. They wear animal skins, they have got a big and full-of-fur body and only one eye, but they have a good eye sight. They are evil and cannibals, they also live in caves in the mountains.</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524763" y="2021654"/>
            <a:ext cx="3223690" cy="3792576"/>
          </a:xfrm>
          <a:prstGeom prst="rect">
            <a:avLst/>
          </a:prstGeom>
          <a:noFill/>
          <a:scene3d>
            <a:camera prst="perspectiveContrastingLeftFacing"/>
            <a:lightRig rig="threePt" dir="t"/>
          </a:scene3d>
        </p:spPr>
      </p:pic>
    </p:spTree>
    <p:extLst>
      <p:ext uri="{BB962C8B-B14F-4D97-AF65-F5344CB8AC3E}">
        <p14:creationId xmlns:p14="http://schemas.microsoft.com/office/powerpoint/2010/main" val="54833063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r>
              <a:rPr lang="es-ES" dirty="0" err="1" smtClean="0">
                <a:solidFill>
                  <a:schemeClr val="accent6">
                    <a:lumMod val="50000"/>
                  </a:schemeClr>
                </a:solidFill>
              </a:rPr>
              <a:t>Encontráu</a:t>
            </a:r>
            <a:endParaRPr lang="es-ES" dirty="0">
              <a:solidFill>
                <a:schemeClr val="accent6">
                  <a:lumMod val="50000"/>
                </a:schemeClr>
              </a:solidFill>
            </a:endParaRPr>
          </a:p>
        </p:txBody>
      </p:sp>
      <p:sp>
        <p:nvSpPr>
          <p:cNvPr id="3" name="2 Marcador de contenido"/>
          <p:cNvSpPr>
            <a:spLocks noGrp="1"/>
          </p:cNvSpPr>
          <p:nvPr>
            <p:ph idx="1"/>
          </p:nvPr>
        </p:nvSpPr>
        <p:spPr>
          <a:xfrm>
            <a:off x="457200" y="1600200"/>
            <a:ext cx="4258816" cy="4709160"/>
          </a:xfrm>
          <a:noFill/>
          <a:ln>
            <a:noFill/>
          </a:ln>
        </p:spPr>
        <p:txBody>
          <a:bodyPr wrap="square">
            <a:noAutofit/>
          </a:bodyPr>
          <a:lstStyle/>
          <a:p>
            <a:pPr marL="0">
              <a:buNone/>
            </a:pPr>
            <a:r>
              <a:rPr lang="en-US" b="1" dirty="0" smtClean="0">
                <a:solidFill>
                  <a:schemeClr val="bg1"/>
                </a:solidFill>
                <a:sym typeface="Wingdings" pitchFamily="2" charset="2"/>
              </a:rPr>
              <a:t>This is a disease that is quite terrifying: If you look at an animal that has the «</a:t>
            </a:r>
            <a:r>
              <a:rPr lang="en-US" b="1" dirty="0" err="1" smtClean="0">
                <a:solidFill>
                  <a:schemeClr val="bg1"/>
                </a:solidFill>
                <a:sym typeface="Wingdings" pitchFamily="2" charset="2"/>
              </a:rPr>
              <a:t>encontráu</a:t>
            </a:r>
            <a:r>
              <a:rPr lang="en-US" b="1" dirty="0" smtClean="0">
                <a:solidFill>
                  <a:schemeClr val="bg1"/>
                </a:solidFill>
                <a:sym typeface="Wingdings" pitchFamily="2" charset="2"/>
              </a:rPr>
              <a:t>», you will catch it too. Y</a:t>
            </a:r>
            <a:r>
              <a:rPr lang="en-US" b="1" dirty="0" smtClean="0">
                <a:solidFill>
                  <a:schemeClr val="bg1"/>
                </a:solidFill>
              </a:rPr>
              <a:t>ou </a:t>
            </a:r>
            <a:r>
              <a:rPr lang="en-US" b="1" dirty="0">
                <a:solidFill>
                  <a:schemeClr val="bg1"/>
                </a:solidFill>
              </a:rPr>
              <a:t>can heal the person with garments of a person named Mary or John, but only with the person of the opposite sex, while reciting a spell.</a:t>
            </a:r>
          </a:p>
          <a:p>
            <a:pPr marL="0">
              <a:buNone/>
            </a:pPr>
            <a:endParaRPr lang="es-ES" b="1" dirty="0" smtClean="0">
              <a:solidFill>
                <a:schemeClr val="bg1"/>
              </a:solidFill>
              <a:sym typeface="Wingdings" pitchFamily="2" charset="2"/>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524763" y="1500174"/>
            <a:ext cx="3223690" cy="4835536"/>
          </a:xfrm>
          <a:prstGeom prst="rect">
            <a:avLst/>
          </a:prstGeom>
          <a:noFill/>
          <a:scene3d>
            <a:camera prst="perspectiveContrastingLeftFacing"/>
            <a:lightRig rig="threePt" dir="t"/>
          </a:scene3d>
        </p:spPr>
      </p:pic>
    </p:spTree>
    <p:extLst>
      <p:ext uri="{BB962C8B-B14F-4D97-AF65-F5344CB8AC3E}">
        <p14:creationId xmlns:p14="http://schemas.microsoft.com/office/powerpoint/2010/main" val="149601842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0">
            <a:schemeClr val="accent4"/>
          </a:lnRef>
          <a:fillRef idx="3">
            <a:schemeClr val="accent4"/>
          </a:fillRef>
          <a:effectRef idx="3">
            <a:schemeClr val="accent4"/>
          </a:effectRef>
          <a:fontRef idx="minor">
            <a:schemeClr val="lt1"/>
          </a:fontRef>
        </p:style>
        <p:txBody>
          <a:bodyPr>
            <a:normAutofit/>
          </a:bodyPr>
          <a:lstStyle/>
          <a:p>
            <a:r>
              <a:rPr lang="es-ES" dirty="0" err="1" smtClean="0">
                <a:solidFill>
                  <a:schemeClr val="accent6">
                    <a:lumMod val="50000"/>
                  </a:schemeClr>
                </a:solidFill>
              </a:rPr>
              <a:t>Entiznáu</a:t>
            </a:r>
            <a:endParaRPr lang="es-ES" dirty="0">
              <a:solidFill>
                <a:schemeClr val="accent6">
                  <a:lumMod val="50000"/>
                </a:schemeClr>
              </a:solidFill>
            </a:endParaRPr>
          </a:p>
        </p:txBody>
      </p:sp>
      <p:sp>
        <p:nvSpPr>
          <p:cNvPr id="3" name="2 Marcador de contenido"/>
          <p:cNvSpPr>
            <a:spLocks noGrp="1"/>
          </p:cNvSpPr>
          <p:nvPr>
            <p:ph idx="1"/>
          </p:nvPr>
        </p:nvSpPr>
        <p:spPr>
          <a:xfrm>
            <a:off x="323528" y="1600200"/>
            <a:ext cx="4608512" cy="4709160"/>
          </a:xfrm>
          <a:noFill/>
          <a:ln>
            <a:noFill/>
          </a:ln>
        </p:spPr>
        <p:txBody>
          <a:bodyPr wrap="square">
            <a:noAutofit/>
          </a:bodyPr>
          <a:lstStyle/>
          <a:p>
            <a:pPr marL="137160" indent="0">
              <a:buNone/>
            </a:pPr>
            <a:r>
              <a:rPr lang="en-US" b="1" dirty="0">
                <a:solidFill>
                  <a:schemeClr val="bg1"/>
                </a:solidFill>
              </a:rPr>
              <a:t>This myth is about a 4-metre tall man that wears dark clothes, a big hat and his face is </a:t>
            </a:r>
            <a:r>
              <a:rPr lang="en-US" b="1" dirty="0" smtClean="0">
                <a:solidFill>
                  <a:schemeClr val="bg1"/>
                </a:solidFill>
              </a:rPr>
              <a:t>black</a:t>
            </a:r>
            <a:r>
              <a:rPr lang="en-US" b="1" dirty="0">
                <a:solidFill>
                  <a:schemeClr val="bg1"/>
                </a:solidFill>
              </a:rPr>
              <a:t>. His powers consist on creating storms, </a:t>
            </a:r>
            <a:r>
              <a:rPr lang="en-US" b="1" dirty="0" smtClean="0">
                <a:solidFill>
                  <a:schemeClr val="bg1"/>
                </a:solidFill>
              </a:rPr>
              <a:t>thunder </a:t>
            </a:r>
            <a:r>
              <a:rPr lang="en-US" b="1" dirty="0">
                <a:solidFill>
                  <a:schemeClr val="bg1"/>
                </a:solidFill>
              </a:rPr>
              <a:t>and </a:t>
            </a:r>
            <a:r>
              <a:rPr lang="en-US" b="1" dirty="0" smtClean="0">
                <a:solidFill>
                  <a:schemeClr val="bg1"/>
                </a:solidFill>
              </a:rPr>
              <a:t>rain. </a:t>
            </a:r>
            <a:r>
              <a:rPr lang="en-US" b="1" dirty="0">
                <a:solidFill>
                  <a:schemeClr val="bg1"/>
                </a:solidFill>
              </a:rPr>
              <a:t>He is very irascible, especially when the </a:t>
            </a:r>
            <a:r>
              <a:rPr lang="en-US" b="1" dirty="0" smtClean="0">
                <a:solidFill>
                  <a:schemeClr val="bg1"/>
                </a:solidFill>
              </a:rPr>
              <a:t>shepherds </a:t>
            </a:r>
            <a:r>
              <a:rPr lang="en-US" b="1" dirty="0">
                <a:solidFill>
                  <a:schemeClr val="bg1"/>
                </a:solidFill>
              </a:rPr>
              <a:t>refused his offerings. One of his enemies is “The </a:t>
            </a:r>
            <a:r>
              <a:rPr lang="en-US" b="1" dirty="0" err="1">
                <a:solidFill>
                  <a:schemeClr val="bg1"/>
                </a:solidFill>
              </a:rPr>
              <a:t>Chancalaera</a:t>
            </a:r>
            <a:r>
              <a:rPr lang="en-US" b="1" dirty="0">
                <a:solidFill>
                  <a:schemeClr val="bg1"/>
                </a:solidFill>
              </a:rPr>
              <a:t>”.</a:t>
            </a:r>
            <a:endParaRPr lang="en-US" dirty="0">
              <a:solidFill>
                <a:schemeClr val="bg1"/>
              </a:solidFill>
            </a:endParaRPr>
          </a:p>
          <a:p>
            <a:pPr marL="0">
              <a:buNone/>
            </a:pPr>
            <a:endParaRPr lang="es-ES" b="1" dirty="0" smtClean="0">
              <a:solidFill>
                <a:schemeClr val="bg1"/>
              </a:solidFill>
              <a:sym typeface="Wingdings" pitchFamily="2" charset="2"/>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524763" y="1500174"/>
            <a:ext cx="3223690" cy="4835536"/>
          </a:xfrm>
          <a:prstGeom prst="rect">
            <a:avLst/>
          </a:prstGeom>
          <a:noFill/>
          <a:scene3d>
            <a:camera prst="perspectiveContrastingLeftFacing"/>
            <a:lightRig rig="threePt" dir="t"/>
          </a:scene3d>
        </p:spPr>
      </p:pic>
    </p:spTree>
    <p:extLst>
      <p:ext uri="{BB962C8B-B14F-4D97-AF65-F5344CB8AC3E}">
        <p14:creationId xmlns:p14="http://schemas.microsoft.com/office/powerpoint/2010/main" val="309724787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normAutofit/>
          </a:bodyPr>
          <a:lstStyle/>
          <a:p>
            <a:r>
              <a:rPr lang="es-ES" dirty="0" err="1" smtClean="0">
                <a:solidFill>
                  <a:schemeClr val="accent6">
                    <a:lumMod val="50000"/>
                  </a:schemeClr>
                </a:solidFill>
              </a:rPr>
              <a:t>Escornáu</a:t>
            </a:r>
            <a:endParaRPr lang="es-ES" dirty="0">
              <a:solidFill>
                <a:schemeClr val="accent6">
                  <a:lumMod val="50000"/>
                </a:schemeClr>
              </a:solidFill>
            </a:endParaRPr>
          </a:p>
        </p:txBody>
      </p:sp>
      <p:sp>
        <p:nvSpPr>
          <p:cNvPr id="3" name="2 Marcador de contenido"/>
          <p:cNvSpPr>
            <a:spLocks noGrp="1"/>
          </p:cNvSpPr>
          <p:nvPr>
            <p:ph idx="1"/>
          </p:nvPr>
        </p:nvSpPr>
        <p:spPr>
          <a:xfrm>
            <a:off x="457200" y="1600200"/>
            <a:ext cx="4402832" cy="4709160"/>
          </a:xfrm>
          <a:noFill/>
          <a:ln>
            <a:noFill/>
          </a:ln>
        </p:spPr>
        <p:txBody>
          <a:bodyPr wrap="square">
            <a:noAutofit/>
          </a:bodyPr>
          <a:lstStyle/>
          <a:p>
            <a:pPr marL="137160" indent="0">
              <a:buNone/>
            </a:pPr>
            <a:r>
              <a:rPr lang="en-US" b="1" dirty="0" smtClean="0">
                <a:solidFill>
                  <a:schemeClr val="bg1"/>
                </a:solidFill>
              </a:rPr>
              <a:t>It’s </a:t>
            </a:r>
            <a:r>
              <a:rPr lang="en-US" b="1" dirty="0">
                <a:solidFill>
                  <a:schemeClr val="bg1"/>
                </a:solidFill>
              </a:rPr>
              <a:t>a huge living being that has horse body, Boar front and a huge horn on his forehead. It attacked people and cattle and it finally died when a divine force stopped him in front of a banner of the Virgin. Its horn had healing powers and it was considered a relic.</a:t>
            </a:r>
          </a:p>
          <a:p>
            <a:pPr marL="0">
              <a:buNone/>
            </a:pPr>
            <a:endParaRPr lang="es-ES" b="1" dirty="0" smtClean="0">
              <a:solidFill>
                <a:schemeClr val="bg1"/>
              </a:solidFill>
              <a:sym typeface="Wingdings" pitchFamily="2" charset="2"/>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524763" y="1500174"/>
            <a:ext cx="3223690" cy="4835536"/>
          </a:xfrm>
          <a:prstGeom prst="rect">
            <a:avLst/>
          </a:prstGeom>
          <a:noFill/>
          <a:scene3d>
            <a:camera prst="perspectiveContrastingLeftFacing"/>
            <a:lightRig rig="threePt" dir="t"/>
          </a:scene3d>
        </p:spPr>
      </p:pic>
    </p:spTree>
    <p:extLst>
      <p:ext uri="{BB962C8B-B14F-4D97-AF65-F5344CB8AC3E}">
        <p14:creationId xmlns:p14="http://schemas.microsoft.com/office/powerpoint/2010/main" val="213584713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285728"/>
            <a:ext cx="8229600" cy="1143000"/>
          </a:xfrm>
        </p:spPr>
        <p:style>
          <a:lnRef idx="0">
            <a:schemeClr val="accent6"/>
          </a:lnRef>
          <a:fillRef idx="3">
            <a:schemeClr val="accent6"/>
          </a:fillRef>
          <a:effectRef idx="3">
            <a:schemeClr val="accent6"/>
          </a:effectRef>
          <a:fontRef idx="minor">
            <a:schemeClr val="lt1"/>
          </a:fontRef>
        </p:style>
        <p:txBody>
          <a:bodyPr/>
          <a:lstStyle/>
          <a:p>
            <a:r>
              <a:rPr lang="en-US" dirty="0" smtClean="0">
                <a:solidFill>
                  <a:schemeClr val="bg1"/>
                </a:solidFill>
                <a:effectLst>
                  <a:outerShdw blurRad="38100" dist="38100" dir="2700000" algn="tl">
                    <a:srgbClr xmlns:mc="http://schemas.openxmlformats.org/markup-compatibility/2006" xmlns:a14="http://schemas.microsoft.com/office/drawing/2010/main" val="000000" mc:Ignorable="">
                      <a:alpha val="43137"/>
                    </a:srgbClr>
                  </a:outerShdw>
                </a:effectLst>
              </a:rPr>
              <a:t>Conclusion</a:t>
            </a:r>
            <a:endParaRPr lang="en-US" dirty="0">
              <a:solidFill>
                <a:schemeClr val="bg1"/>
              </a:solidFill>
              <a:effectLst>
                <a:outerShdw blurRad="38100" dist="38100" dir="2700000" algn="tl">
                  <a:srgbClr xmlns:mc="http://schemas.openxmlformats.org/markup-compatibility/2006" xmlns:a14="http://schemas.microsoft.com/office/drawing/2010/main" val="000000" mc:Ignorable="">
                    <a:alpha val="43137"/>
                  </a:srgbClr>
                </a:outerShdw>
              </a:effectLst>
            </a:endParaRPr>
          </a:p>
        </p:txBody>
      </p:sp>
      <p:sp>
        <p:nvSpPr>
          <p:cNvPr id="3" name="2 Marcador de contenido"/>
          <p:cNvSpPr>
            <a:spLocks noGrp="1"/>
          </p:cNvSpPr>
          <p:nvPr>
            <p:ph idx="1"/>
          </p:nvPr>
        </p:nvSpPr>
        <p:spPr/>
        <p:txBody>
          <a:bodyPr>
            <a:noAutofit/>
          </a:bodyPr>
          <a:lstStyle/>
          <a:p>
            <a:pPr marL="137160" indent="0">
              <a:buNone/>
            </a:pPr>
            <a:r>
              <a:rPr lang="en-US" sz="4400" b="1" dirty="0" smtClean="0">
                <a:solidFill>
                  <a:schemeClr val="bg1"/>
                </a:solidFill>
              </a:rPr>
              <a:t>We hope you have enjoyed our presentation. We are going to ask you some questions to see your opinion about the mythical creatures of Extremadura. See you soon! </a:t>
            </a:r>
            <a:r>
              <a:rPr lang="en-US" sz="4400" b="1" dirty="0" smtClean="0">
                <a:solidFill>
                  <a:schemeClr val="bg1"/>
                </a:solidFill>
                <a:sym typeface="Wingdings" pitchFamily="2" charset="2"/>
              </a:rPr>
              <a:t></a:t>
            </a:r>
            <a:endParaRPr lang="en-US" sz="4400" b="1" dirty="0">
              <a:solidFill>
                <a:schemeClr val="bg1"/>
              </a:solidFill>
            </a:endParaRPr>
          </a:p>
        </p:txBody>
      </p:sp>
    </p:spTree>
    <p:extLst>
      <p:ext uri="{BB962C8B-B14F-4D97-AF65-F5344CB8AC3E}">
        <p14:creationId xmlns:p14="http://schemas.microsoft.com/office/powerpoint/2010/main" val="775805938"/>
      </p:ext>
    </p:extLst>
  </p:cSld>
  <p:clrMapOvr>
    <a:masterClrMapping/>
  </p:clrMapOvr>
  <mc:AlternateContent xmlns:mc="http://schemas.openxmlformats.org/markup-compatibility/2006" xmlns:p14="http://schemas.microsoft.com/office/powerpoint/2010/main">
    <mc:Choice Requires="p14">
      <p:transition spd="slow" p14:dur="3900">
        <p14:glitter/>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285728"/>
            <a:ext cx="8229600" cy="1143000"/>
          </a:xfrm>
        </p:spPr>
        <p:style>
          <a:lnRef idx="1">
            <a:schemeClr val="accent3"/>
          </a:lnRef>
          <a:fillRef idx="3">
            <a:schemeClr val="accent3"/>
          </a:fillRef>
          <a:effectRef idx="2">
            <a:schemeClr val="accent3"/>
          </a:effectRef>
          <a:fontRef idx="minor">
            <a:schemeClr val="lt1"/>
          </a:fontRef>
        </p:style>
        <p:txBody>
          <a:bodyPr/>
          <a:lstStyle/>
          <a:p>
            <a:r>
              <a:rPr lang="es-ES" dirty="0" err="1" smtClean="0"/>
              <a:t>What</a:t>
            </a:r>
            <a:r>
              <a:rPr lang="es-ES" dirty="0" smtClean="0"/>
              <a:t> </a:t>
            </a:r>
            <a:r>
              <a:rPr lang="es-ES" dirty="0" err="1" smtClean="0"/>
              <a:t>is</a:t>
            </a:r>
            <a:r>
              <a:rPr lang="es-ES" dirty="0" smtClean="0"/>
              <a:t> a </a:t>
            </a:r>
            <a:r>
              <a:rPr lang="es-ES" dirty="0" err="1" smtClean="0"/>
              <a:t>Werewolf</a:t>
            </a:r>
            <a:r>
              <a:rPr lang="es-ES" dirty="0" smtClean="0"/>
              <a:t>?</a:t>
            </a:r>
            <a:endParaRPr lang="es-ES" dirty="0"/>
          </a:p>
        </p:txBody>
      </p:sp>
      <p:pic>
        <p:nvPicPr>
          <p:cNvPr id="4" name="3 Marcador de contenido" descr="werewolf (5).jpg"/>
          <p:cNvPicPr>
            <a:picLocks noGrp="1" noChangeAspect="1"/>
          </p:cNvPicPr>
          <p:nvPr>
            <p:ph idx="1"/>
          </p:nvPr>
        </p:nvPicPr>
        <p:blipFill>
          <a:blip r:embed="rId2" cstate="print"/>
          <a:stretch>
            <a:fillRect/>
          </a:stretch>
        </p:blipFill>
        <p:spPr>
          <a:xfrm>
            <a:off x="5336015" y="1988840"/>
            <a:ext cx="3155301" cy="4104456"/>
          </a:xfrm>
          <a:scene3d>
            <a:camera prst="perspectiveHeroicExtremeLeftFacing"/>
            <a:lightRig rig="threePt" dir="t"/>
          </a:scene3d>
        </p:spPr>
      </p:pic>
      <p:sp>
        <p:nvSpPr>
          <p:cNvPr id="5" name="4 CuadroTexto"/>
          <p:cNvSpPr txBox="1"/>
          <p:nvPr/>
        </p:nvSpPr>
        <p:spPr>
          <a:xfrm>
            <a:off x="323528" y="1484784"/>
            <a:ext cx="5079508" cy="5262979"/>
          </a:xfrm>
          <a:prstGeom prst="rect">
            <a:avLst/>
          </a:prstGeom>
          <a:noFill/>
        </p:spPr>
        <p:txBody>
          <a:bodyPr wrap="square" rtlCol="0">
            <a:spAutoFit/>
          </a:bodyPr>
          <a:lstStyle/>
          <a:p>
            <a:r>
              <a:rPr lang="en-US" sz="2800" b="1" dirty="0" smtClean="0">
                <a:solidFill>
                  <a:schemeClr val="bg1">
                    <a:lumMod val="95000"/>
                    <a:lumOff val="5000"/>
                  </a:schemeClr>
                </a:solidFill>
              </a:rPr>
              <a:t>A werewolf or </a:t>
            </a:r>
            <a:r>
              <a:rPr lang="en-US" sz="2800" b="1" dirty="0" err="1" smtClean="0">
                <a:solidFill>
                  <a:schemeClr val="bg1">
                    <a:lumMod val="95000"/>
                    <a:lumOff val="5000"/>
                  </a:schemeClr>
                </a:solidFill>
              </a:rPr>
              <a:t>werwolf</a:t>
            </a:r>
            <a:r>
              <a:rPr lang="en-US" sz="2800" b="1" dirty="0" smtClean="0">
                <a:solidFill>
                  <a:schemeClr val="bg1">
                    <a:lumMod val="95000"/>
                    <a:lumOff val="5000"/>
                  </a:schemeClr>
                </a:solidFill>
              </a:rPr>
              <a:t>, also known as a lycanthrope, is a mythological human with the ability to change into a wolf or another creature, either purposely, by being bitten or scratched by another werewolf, or after being placed under a curse. This transformation is often associated with the appearance of the full moon</a:t>
            </a:r>
            <a:r>
              <a:rPr lang="en-US" sz="2800" b="1" dirty="0" smtClean="0">
                <a:solidFill>
                  <a:schemeClr val="bg1">
                    <a:lumMod val="95000"/>
                    <a:lumOff val="5000"/>
                  </a:schemeClr>
                </a:solidFill>
              </a:rPr>
              <a:t>. </a:t>
            </a:r>
            <a:endParaRPr lang="es-ES" dirty="0"/>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714480" y="74400"/>
            <a:ext cx="6643734"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s-ES" sz="4800" b="1" dirty="0" err="1" smtClean="0"/>
              <a:t>Lobisome’s</a:t>
            </a:r>
            <a:r>
              <a:rPr lang="es-ES" sz="4800" b="1" dirty="0" smtClean="0"/>
              <a:t> </a:t>
            </a:r>
            <a:r>
              <a:rPr lang="es-ES" sz="4800" b="1" dirty="0" err="1" smtClean="0"/>
              <a:t>origins</a:t>
            </a:r>
            <a:endParaRPr lang="es-ES" sz="4800" b="1" dirty="0"/>
          </a:p>
        </p:txBody>
      </p:sp>
    </p:spTree>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714480" y="74400"/>
            <a:ext cx="6643734"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s-ES" sz="4800" b="1" dirty="0" err="1"/>
              <a:t>Lobisome’s</a:t>
            </a:r>
            <a:r>
              <a:rPr lang="es-ES" sz="4800" b="1" dirty="0"/>
              <a:t> </a:t>
            </a:r>
            <a:r>
              <a:rPr lang="es-ES" sz="4800" b="1" dirty="0" err="1"/>
              <a:t>origins</a:t>
            </a:r>
            <a:endParaRPr lang="es-ES" sz="4800" b="1" dirty="0"/>
          </a:p>
        </p:txBody>
      </p:sp>
      <p:grpSp>
        <p:nvGrpSpPr>
          <p:cNvPr id="2" name="2 Grupo"/>
          <p:cNvGrpSpPr/>
          <p:nvPr/>
        </p:nvGrpSpPr>
        <p:grpSpPr>
          <a:xfrm>
            <a:off x="285721" y="1214423"/>
            <a:ext cx="2214577" cy="2286015"/>
            <a:chOff x="1714481" y="1285860"/>
            <a:chExt cx="4724590" cy="4724590"/>
          </a:xfrm>
          <a:scene3d>
            <a:camera prst="orthographicFront"/>
            <a:lightRig rig="flat" dir="t"/>
          </a:scene3d>
        </p:grpSpPr>
        <p:sp>
          <p:nvSpPr>
            <p:cNvPr id="5" name="4 Elipse"/>
            <p:cNvSpPr/>
            <p:nvPr/>
          </p:nvSpPr>
          <p:spPr>
            <a:xfrm>
              <a:off x="1714481" y="1285860"/>
              <a:ext cx="4724590" cy="4724590"/>
            </a:xfrm>
            <a:prstGeom prst="ellipse">
              <a:avLst/>
            </a:prstGeom>
            <a:gradFill rotWithShape="0">
              <a:gsLst>
                <a:gs pos="0">
                  <a:srgbClr xmlns:mc="http://schemas.openxmlformats.org/markup-compatibility/2006" xmlns:a14="http://schemas.microsoft.com/office/drawing/2010/main" val="FFF200" mc:Ignorable=""/>
                </a:gs>
                <a:gs pos="45000">
                  <a:srgbClr xmlns:mc="http://schemas.openxmlformats.org/markup-compatibility/2006" xmlns:a14="http://schemas.microsoft.com/office/drawing/2010/main" val="FF7A00" mc:Ignorable=""/>
                </a:gs>
                <a:gs pos="70000">
                  <a:srgbClr xmlns:mc="http://schemas.openxmlformats.org/markup-compatibility/2006" xmlns:a14="http://schemas.microsoft.com/office/drawing/2010/main" val="FF0300" mc:Ignorable=""/>
                </a:gs>
                <a:gs pos="100000">
                  <a:srgbClr xmlns:mc="http://schemas.openxmlformats.org/markup-compatibility/2006" xmlns:a14="http://schemas.microsoft.com/office/drawing/2010/main" val="4D0808" mc:Ignorable=""/>
                </a:gs>
              </a:gsLst>
              <a:lin ang="5400000" scaled="0"/>
            </a:gradFill>
            <a:sp3d prstMaterial="plastic">
              <a:bevelT w="120900" h="88900"/>
              <a:bevelB w="88900" h="31750" prst="angle"/>
            </a:sp3d>
          </p:spPr>
          <p:style>
            <a:lnRef idx="0">
              <a:schemeClr val="lt1">
                <a:hueOff val="0"/>
                <a:satOff val="0"/>
                <a:lumOff val="0"/>
                <a:alphaOff val="0"/>
              </a:schemeClr>
            </a:lnRef>
            <a:fillRef idx="1">
              <a:scrgbClr r="0" g="0" b="0"/>
            </a:fillRef>
            <a:effectRef idx="1">
              <a:schemeClr val="accent2">
                <a:alpha val="50000"/>
                <a:hueOff val="2160929"/>
                <a:satOff val="8251"/>
                <a:lumOff val="0"/>
                <a:alphaOff val="0"/>
              </a:schemeClr>
            </a:effectRef>
            <a:fontRef idx="minor">
              <a:schemeClr val="tx1"/>
            </a:fontRef>
          </p:style>
        </p:sp>
        <p:sp>
          <p:nvSpPr>
            <p:cNvPr id="6" name="Elipse 4"/>
            <p:cNvSpPr/>
            <p:nvPr/>
          </p:nvSpPr>
          <p:spPr>
            <a:xfrm>
              <a:off x="2406383" y="1977762"/>
              <a:ext cx="3340789" cy="2260966"/>
            </a:xfrm>
            <a:prstGeom prst="rect">
              <a:avLst/>
            </a:prstGeom>
            <a:effectLst>
              <a:glow rad="63500">
                <a:schemeClr val="accent3">
                  <a:satMod val="175000"/>
                  <a:alpha val="40000"/>
                </a:schemeClr>
              </a:glow>
            </a:effectLst>
            <a:sp3d/>
          </p:spPr>
          <p:style>
            <a:lnRef idx="0">
              <a:scrgbClr r="0" g="0" b="0"/>
            </a:lnRef>
            <a:fillRef idx="0">
              <a:scrgbClr r="0" g="0" b="0"/>
            </a:fillRef>
            <a:effectRef idx="0">
              <a:scrgbClr r="0" g="0" b="0"/>
            </a:effectRef>
            <a:fontRef idx="minor">
              <a:schemeClr val="tx1"/>
            </a:fontRef>
          </p:style>
          <p:txBody>
            <a:bodyPr spcFirstLastPara="0" vert="horz" wrap="square" lIns="18889" tIns="55880" rIns="18889" bIns="55880" numCol="1" spcCol="1270" anchor="ctr" anchorCtr="0">
              <a:noAutofit/>
            </a:bodyPr>
            <a:lstStyle/>
            <a:p>
              <a:pPr lvl="0" algn="ctr" defTabSz="1955800">
                <a:lnSpc>
                  <a:spcPct val="90000"/>
                </a:lnSpc>
                <a:spcBef>
                  <a:spcPct val="0"/>
                </a:spcBef>
                <a:spcAft>
                  <a:spcPct val="35000"/>
                </a:spcAft>
              </a:pPr>
              <a:r>
                <a:rPr lang="es-ES" sz="4400" kern="1200" dirty="0" smtClean="0"/>
                <a:t>                  León</a:t>
              </a:r>
              <a:endParaRPr lang="es-ES" sz="4400" kern="1200" dirty="0"/>
            </a:p>
          </p:txBody>
        </p:sp>
      </p:gr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714480" y="74400"/>
            <a:ext cx="6643734"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s-ES" sz="4800" b="1" dirty="0" err="1"/>
              <a:t>Lobisome’s</a:t>
            </a:r>
            <a:r>
              <a:rPr lang="es-ES" sz="4800" b="1" dirty="0"/>
              <a:t> </a:t>
            </a:r>
            <a:r>
              <a:rPr lang="es-ES" sz="4800" b="1" dirty="0" err="1"/>
              <a:t>origins</a:t>
            </a:r>
            <a:endParaRPr lang="es-ES" sz="4800" b="1" dirty="0"/>
          </a:p>
        </p:txBody>
      </p:sp>
      <p:grpSp>
        <p:nvGrpSpPr>
          <p:cNvPr id="3" name="2 Grupo"/>
          <p:cNvGrpSpPr/>
          <p:nvPr/>
        </p:nvGrpSpPr>
        <p:grpSpPr>
          <a:xfrm>
            <a:off x="285721" y="1214423"/>
            <a:ext cx="2214577" cy="2286015"/>
            <a:chOff x="1714481" y="1285860"/>
            <a:chExt cx="4724590" cy="4724590"/>
          </a:xfrm>
          <a:scene3d>
            <a:camera prst="orthographicFront"/>
            <a:lightRig rig="flat" dir="t"/>
          </a:scene3d>
        </p:grpSpPr>
        <p:sp>
          <p:nvSpPr>
            <p:cNvPr id="5" name="4 Elipse"/>
            <p:cNvSpPr/>
            <p:nvPr/>
          </p:nvSpPr>
          <p:spPr>
            <a:xfrm>
              <a:off x="1714481" y="1285860"/>
              <a:ext cx="4724590" cy="4724590"/>
            </a:xfrm>
            <a:prstGeom prst="ellipse">
              <a:avLst/>
            </a:prstGeom>
            <a:gradFill rotWithShape="0">
              <a:gsLst>
                <a:gs pos="0">
                  <a:srgbClr xmlns:mc="http://schemas.openxmlformats.org/markup-compatibility/2006" xmlns:a14="http://schemas.microsoft.com/office/drawing/2010/main" val="FFF200" mc:Ignorable=""/>
                </a:gs>
                <a:gs pos="45000">
                  <a:srgbClr xmlns:mc="http://schemas.openxmlformats.org/markup-compatibility/2006" xmlns:a14="http://schemas.microsoft.com/office/drawing/2010/main" val="FF7A00" mc:Ignorable=""/>
                </a:gs>
                <a:gs pos="70000">
                  <a:srgbClr xmlns:mc="http://schemas.openxmlformats.org/markup-compatibility/2006" xmlns:a14="http://schemas.microsoft.com/office/drawing/2010/main" val="FF0300" mc:Ignorable=""/>
                </a:gs>
                <a:gs pos="100000">
                  <a:srgbClr xmlns:mc="http://schemas.openxmlformats.org/markup-compatibility/2006" xmlns:a14="http://schemas.microsoft.com/office/drawing/2010/main" val="4D0808" mc:Ignorable=""/>
                </a:gs>
              </a:gsLst>
              <a:lin ang="5400000" scaled="0"/>
            </a:gradFill>
            <a:sp3d prstMaterial="plastic">
              <a:bevelT w="120900" h="88900"/>
              <a:bevelB w="88900" h="31750" prst="angle"/>
            </a:sp3d>
          </p:spPr>
          <p:style>
            <a:lnRef idx="0">
              <a:schemeClr val="lt1">
                <a:hueOff val="0"/>
                <a:satOff val="0"/>
                <a:lumOff val="0"/>
                <a:alphaOff val="0"/>
              </a:schemeClr>
            </a:lnRef>
            <a:fillRef idx="1">
              <a:scrgbClr r="0" g="0" b="0"/>
            </a:fillRef>
            <a:effectRef idx="1">
              <a:schemeClr val="accent2">
                <a:alpha val="50000"/>
                <a:hueOff val="2160929"/>
                <a:satOff val="8251"/>
                <a:lumOff val="0"/>
                <a:alphaOff val="0"/>
              </a:schemeClr>
            </a:effectRef>
            <a:fontRef idx="minor">
              <a:schemeClr val="tx1"/>
            </a:fontRef>
          </p:style>
        </p:sp>
        <p:sp>
          <p:nvSpPr>
            <p:cNvPr id="6" name="Elipse 4"/>
            <p:cNvSpPr/>
            <p:nvPr/>
          </p:nvSpPr>
          <p:spPr>
            <a:xfrm>
              <a:off x="2406383" y="1977762"/>
              <a:ext cx="3340789" cy="2260966"/>
            </a:xfrm>
            <a:prstGeom prst="rect">
              <a:avLst/>
            </a:prstGeom>
            <a:effectLst>
              <a:glow rad="63500">
                <a:schemeClr val="accent3">
                  <a:satMod val="175000"/>
                  <a:alpha val="40000"/>
                </a:schemeClr>
              </a:glow>
            </a:effectLst>
            <a:sp3d/>
          </p:spPr>
          <p:style>
            <a:lnRef idx="0">
              <a:scrgbClr r="0" g="0" b="0"/>
            </a:lnRef>
            <a:fillRef idx="0">
              <a:scrgbClr r="0" g="0" b="0"/>
            </a:fillRef>
            <a:effectRef idx="0">
              <a:scrgbClr r="0" g="0" b="0"/>
            </a:effectRef>
            <a:fontRef idx="minor">
              <a:schemeClr val="tx1"/>
            </a:fontRef>
          </p:style>
          <p:txBody>
            <a:bodyPr spcFirstLastPara="0" vert="horz" wrap="square" lIns="18889" tIns="55880" rIns="18889" bIns="55880" numCol="1" spcCol="1270" anchor="ctr" anchorCtr="0">
              <a:noAutofit/>
            </a:bodyPr>
            <a:lstStyle/>
            <a:p>
              <a:pPr lvl="0" algn="ctr" defTabSz="1955800">
                <a:lnSpc>
                  <a:spcPct val="90000"/>
                </a:lnSpc>
                <a:spcBef>
                  <a:spcPct val="0"/>
                </a:spcBef>
                <a:spcAft>
                  <a:spcPct val="35000"/>
                </a:spcAft>
              </a:pPr>
              <a:r>
                <a:rPr lang="es-ES" sz="4400" kern="1200" dirty="0" smtClean="0"/>
                <a:t>                  León</a:t>
              </a:r>
              <a:endParaRPr lang="es-ES" sz="4400" kern="1200" dirty="0"/>
            </a:p>
          </p:txBody>
        </p:sp>
      </p:grpSp>
      <p:grpSp>
        <p:nvGrpSpPr>
          <p:cNvPr id="16" name="15 Grupo"/>
          <p:cNvGrpSpPr/>
          <p:nvPr/>
        </p:nvGrpSpPr>
        <p:grpSpPr>
          <a:xfrm>
            <a:off x="7642245" y="5000636"/>
            <a:ext cx="1501755" cy="1501755"/>
            <a:chOff x="7111303" y="547007"/>
            <a:chExt cx="1501755" cy="1501755"/>
          </a:xfrm>
          <a:scene3d>
            <a:camera prst="orthographicFront"/>
            <a:lightRig rig="flat" dir="t"/>
          </a:scene3d>
        </p:grpSpPr>
        <p:sp>
          <p:nvSpPr>
            <p:cNvPr id="17" name="16 Elipse"/>
            <p:cNvSpPr/>
            <p:nvPr/>
          </p:nvSpPr>
          <p:spPr>
            <a:xfrm>
              <a:off x="7111303" y="547007"/>
              <a:ext cx="1501755" cy="1501755"/>
            </a:xfrm>
            <a:prstGeom prst="ellipse">
              <a:avLst/>
            </a:prstGeom>
            <a:gradFill rotWithShape="0">
              <a:gsLst>
                <a:gs pos="0">
                  <a:srgbClr xmlns:mc="http://schemas.openxmlformats.org/markup-compatibility/2006" xmlns:a14="http://schemas.microsoft.com/office/drawing/2010/main" val="E6DCAC" mc:Ignorable=""/>
                </a:gs>
                <a:gs pos="12000">
                  <a:srgbClr xmlns:mc="http://schemas.openxmlformats.org/markup-compatibility/2006" xmlns:a14="http://schemas.microsoft.com/office/drawing/2010/main" val="E6D78A" mc:Ignorable=""/>
                </a:gs>
                <a:gs pos="30000">
                  <a:srgbClr xmlns:mc="http://schemas.openxmlformats.org/markup-compatibility/2006" xmlns:a14="http://schemas.microsoft.com/office/drawing/2010/main" val="C7AC4C" mc:Ignorable=""/>
                </a:gs>
                <a:gs pos="45000">
                  <a:srgbClr xmlns:mc="http://schemas.openxmlformats.org/markup-compatibility/2006" xmlns:a14="http://schemas.microsoft.com/office/drawing/2010/main" val="E6D78A" mc:Ignorable=""/>
                </a:gs>
                <a:gs pos="77000">
                  <a:srgbClr xmlns:mc="http://schemas.openxmlformats.org/markup-compatibility/2006" xmlns:a14="http://schemas.microsoft.com/office/drawing/2010/main" val="C7AC4C" mc:Ignorable=""/>
                </a:gs>
                <a:gs pos="100000">
                  <a:srgbClr xmlns:mc="http://schemas.openxmlformats.org/markup-compatibility/2006" xmlns:a14="http://schemas.microsoft.com/office/drawing/2010/main" val="E6DCAC" mc:Ignorable=""/>
                </a:gs>
              </a:gsLst>
              <a:lin ang="5400000" scaled="0"/>
            </a:gradFill>
            <a:sp3d prstMaterial="plastic">
              <a:bevelT w="120900" h="88900"/>
              <a:bevelB w="88900" h="31750" prst="angle"/>
            </a:sp3d>
          </p:spPr>
          <p:style>
            <a:lnRef idx="0">
              <a:schemeClr val="lt1">
                <a:hueOff val="0"/>
                <a:satOff val="0"/>
                <a:lumOff val="0"/>
                <a:alphaOff val="0"/>
              </a:schemeClr>
            </a:lnRef>
            <a:fillRef idx="1">
              <a:scrgbClr r="0" g="0" b="0"/>
            </a:fillRef>
            <a:effectRef idx="1">
              <a:schemeClr val="accent2">
                <a:alpha val="50000"/>
                <a:hueOff val="4321858"/>
                <a:satOff val="16502"/>
                <a:lumOff val="0"/>
                <a:alphaOff val="0"/>
              </a:schemeClr>
            </a:effectRef>
            <a:fontRef idx="minor">
              <a:schemeClr val="tx1"/>
            </a:fontRef>
          </p:style>
        </p:sp>
        <p:sp>
          <p:nvSpPr>
            <p:cNvPr id="18" name="Elipse 4"/>
            <p:cNvSpPr/>
            <p:nvPr/>
          </p:nvSpPr>
          <p:spPr>
            <a:xfrm>
              <a:off x="7331230" y="766934"/>
              <a:ext cx="1061901" cy="1061901"/>
            </a:xfrm>
            <a:prstGeom prst="rect">
              <a:avLst/>
            </a:prstGeom>
            <a:sp3d/>
          </p:spPr>
          <p:style>
            <a:lnRef idx="0">
              <a:scrgbClr r="0" g="0" b="0"/>
            </a:lnRef>
            <a:fillRef idx="0">
              <a:scrgbClr r="0" g="0" b="0"/>
            </a:fillRef>
            <a:effectRef idx="0">
              <a:scrgbClr r="0" g="0" b="0"/>
            </a:effectRef>
            <a:fontRef idx="minor">
              <a:schemeClr val="tx1"/>
            </a:fontRef>
          </p:style>
          <p:txBody>
            <a:bodyPr spcFirstLastPara="0" vert="horz" wrap="square" lIns="18889" tIns="25400" rIns="18889" bIns="25400" numCol="1" spcCol="1270" anchor="ctr" anchorCtr="0">
              <a:noAutofit/>
            </a:bodyPr>
            <a:lstStyle/>
            <a:p>
              <a:pPr lvl="0" algn="ctr" defTabSz="889000">
                <a:lnSpc>
                  <a:spcPct val="90000"/>
                </a:lnSpc>
                <a:spcBef>
                  <a:spcPct val="0"/>
                </a:spcBef>
                <a:spcAft>
                  <a:spcPct val="35000"/>
                </a:spcAft>
              </a:pPr>
              <a:r>
                <a:rPr lang="es-ES" sz="2000" kern="1200" dirty="0" smtClean="0"/>
                <a:t>Galicia y Portugal</a:t>
              </a:r>
              <a:endParaRPr lang="es-ES" sz="2000" kern="1200" dirty="0"/>
            </a:p>
          </p:txBody>
        </p:sp>
      </p:grpSp>
    </p:spTree>
  </p:cSld>
  <p:clrMapOvr>
    <a:masterClrMapping/>
  </p:clrMapOvr>
  <mc:AlternateContent xmlns:mc="http://schemas.openxmlformats.org/markup-compatibility/2006" xmlns:p14="http://schemas.microsoft.com/office/powerpoint/2010/main">
    <mc:Choice Requires="p14">
      <p:transition spd="med" p14:dur="699">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714480" y="74400"/>
            <a:ext cx="6643734"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s-ES" sz="4800" b="1" dirty="0" err="1"/>
              <a:t>Lobisome’s</a:t>
            </a:r>
            <a:r>
              <a:rPr lang="es-ES" sz="4800" b="1" dirty="0"/>
              <a:t> </a:t>
            </a:r>
            <a:r>
              <a:rPr lang="es-ES" sz="4800" b="1" dirty="0" err="1"/>
              <a:t>origins</a:t>
            </a:r>
            <a:endParaRPr lang="es-ES" sz="4800" b="1" dirty="0"/>
          </a:p>
        </p:txBody>
      </p:sp>
      <p:grpSp>
        <p:nvGrpSpPr>
          <p:cNvPr id="2" name="2 Grupo"/>
          <p:cNvGrpSpPr/>
          <p:nvPr/>
        </p:nvGrpSpPr>
        <p:grpSpPr>
          <a:xfrm>
            <a:off x="285721" y="1214423"/>
            <a:ext cx="2214577" cy="2286015"/>
            <a:chOff x="1714481" y="1285860"/>
            <a:chExt cx="4724590" cy="4724590"/>
          </a:xfrm>
          <a:scene3d>
            <a:camera prst="orthographicFront"/>
            <a:lightRig rig="flat" dir="t"/>
          </a:scene3d>
        </p:grpSpPr>
        <p:sp>
          <p:nvSpPr>
            <p:cNvPr id="5" name="4 Elipse"/>
            <p:cNvSpPr/>
            <p:nvPr/>
          </p:nvSpPr>
          <p:spPr>
            <a:xfrm>
              <a:off x="1714481" y="1285860"/>
              <a:ext cx="4724590" cy="4724590"/>
            </a:xfrm>
            <a:prstGeom prst="ellipse">
              <a:avLst/>
            </a:prstGeom>
            <a:gradFill rotWithShape="0">
              <a:gsLst>
                <a:gs pos="0">
                  <a:srgbClr xmlns:mc="http://schemas.openxmlformats.org/markup-compatibility/2006" xmlns:a14="http://schemas.microsoft.com/office/drawing/2010/main" val="FFF200" mc:Ignorable=""/>
                </a:gs>
                <a:gs pos="45000">
                  <a:srgbClr xmlns:mc="http://schemas.openxmlformats.org/markup-compatibility/2006" xmlns:a14="http://schemas.microsoft.com/office/drawing/2010/main" val="FF7A00" mc:Ignorable=""/>
                </a:gs>
                <a:gs pos="70000">
                  <a:srgbClr xmlns:mc="http://schemas.openxmlformats.org/markup-compatibility/2006" xmlns:a14="http://schemas.microsoft.com/office/drawing/2010/main" val="FF0300" mc:Ignorable=""/>
                </a:gs>
                <a:gs pos="100000">
                  <a:srgbClr xmlns:mc="http://schemas.openxmlformats.org/markup-compatibility/2006" xmlns:a14="http://schemas.microsoft.com/office/drawing/2010/main" val="4D0808" mc:Ignorable=""/>
                </a:gs>
              </a:gsLst>
              <a:lin ang="5400000" scaled="0"/>
            </a:gradFill>
            <a:sp3d prstMaterial="plastic">
              <a:bevelT w="120900" h="88900"/>
              <a:bevelB w="88900" h="31750" prst="angle"/>
            </a:sp3d>
          </p:spPr>
          <p:style>
            <a:lnRef idx="0">
              <a:schemeClr val="lt1">
                <a:hueOff val="0"/>
                <a:satOff val="0"/>
                <a:lumOff val="0"/>
                <a:alphaOff val="0"/>
              </a:schemeClr>
            </a:lnRef>
            <a:fillRef idx="1">
              <a:scrgbClr r="0" g="0" b="0"/>
            </a:fillRef>
            <a:effectRef idx="1">
              <a:schemeClr val="accent2">
                <a:alpha val="50000"/>
                <a:hueOff val="2160929"/>
                <a:satOff val="8251"/>
                <a:lumOff val="0"/>
                <a:alphaOff val="0"/>
              </a:schemeClr>
            </a:effectRef>
            <a:fontRef idx="minor">
              <a:schemeClr val="tx1"/>
            </a:fontRef>
          </p:style>
        </p:sp>
        <p:sp>
          <p:nvSpPr>
            <p:cNvPr id="6" name="Elipse 4"/>
            <p:cNvSpPr/>
            <p:nvPr/>
          </p:nvSpPr>
          <p:spPr>
            <a:xfrm>
              <a:off x="2406383" y="1977762"/>
              <a:ext cx="3340789" cy="2260966"/>
            </a:xfrm>
            <a:prstGeom prst="rect">
              <a:avLst/>
            </a:prstGeom>
            <a:effectLst>
              <a:glow rad="63500">
                <a:schemeClr val="accent3">
                  <a:satMod val="175000"/>
                  <a:alpha val="40000"/>
                </a:schemeClr>
              </a:glow>
            </a:effectLst>
            <a:sp3d/>
          </p:spPr>
          <p:style>
            <a:lnRef idx="0">
              <a:scrgbClr r="0" g="0" b="0"/>
            </a:lnRef>
            <a:fillRef idx="0">
              <a:scrgbClr r="0" g="0" b="0"/>
            </a:fillRef>
            <a:effectRef idx="0">
              <a:scrgbClr r="0" g="0" b="0"/>
            </a:effectRef>
            <a:fontRef idx="minor">
              <a:schemeClr val="tx1"/>
            </a:fontRef>
          </p:style>
          <p:txBody>
            <a:bodyPr spcFirstLastPara="0" vert="horz" wrap="square" lIns="18889" tIns="55880" rIns="18889" bIns="55880" numCol="1" spcCol="1270" anchor="ctr" anchorCtr="0">
              <a:noAutofit/>
            </a:bodyPr>
            <a:lstStyle/>
            <a:p>
              <a:pPr lvl="0" algn="ctr" defTabSz="1955800">
                <a:lnSpc>
                  <a:spcPct val="90000"/>
                </a:lnSpc>
                <a:spcBef>
                  <a:spcPct val="0"/>
                </a:spcBef>
                <a:spcAft>
                  <a:spcPct val="35000"/>
                </a:spcAft>
              </a:pPr>
              <a:r>
                <a:rPr lang="es-ES" sz="4400" kern="1200" dirty="0" smtClean="0"/>
                <a:t>                  León</a:t>
              </a:r>
              <a:endParaRPr lang="es-ES" sz="4400" kern="1200" dirty="0"/>
            </a:p>
          </p:txBody>
        </p:sp>
      </p:grpSp>
      <p:grpSp>
        <p:nvGrpSpPr>
          <p:cNvPr id="3" name="15 Grupo"/>
          <p:cNvGrpSpPr/>
          <p:nvPr/>
        </p:nvGrpSpPr>
        <p:grpSpPr>
          <a:xfrm>
            <a:off x="7642245" y="5000636"/>
            <a:ext cx="1501755" cy="1501755"/>
            <a:chOff x="7111303" y="547007"/>
            <a:chExt cx="1501755" cy="1501755"/>
          </a:xfrm>
          <a:scene3d>
            <a:camera prst="orthographicFront"/>
            <a:lightRig rig="flat" dir="t"/>
          </a:scene3d>
        </p:grpSpPr>
        <p:sp>
          <p:nvSpPr>
            <p:cNvPr id="17" name="16 Elipse"/>
            <p:cNvSpPr/>
            <p:nvPr/>
          </p:nvSpPr>
          <p:spPr>
            <a:xfrm>
              <a:off x="7111303" y="547007"/>
              <a:ext cx="1501755" cy="1501755"/>
            </a:xfrm>
            <a:prstGeom prst="ellipse">
              <a:avLst/>
            </a:prstGeom>
            <a:gradFill rotWithShape="0">
              <a:gsLst>
                <a:gs pos="0">
                  <a:srgbClr xmlns:mc="http://schemas.openxmlformats.org/markup-compatibility/2006" xmlns:a14="http://schemas.microsoft.com/office/drawing/2010/main" val="E6DCAC" mc:Ignorable=""/>
                </a:gs>
                <a:gs pos="12000">
                  <a:srgbClr xmlns:mc="http://schemas.openxmlformats.org/markup-compatibility/2006" xmlns:a14="http://schemas.microsoft.com/office/drawing/2010/main" val="E6D78A" mc:Ignorable=""/>
                </a:gs>
                <a:gs pos="30000">
                  <a:srgbClr xmlns:mc="http://schemas.openxmlformats.org/markup-compatibility/2006" xmlns:a14="http://schemas.microsoft.com/office/drawing/2010/main" val="C7AC4C" mc:Ignorable=""/>
                </a:gs>
                <a:gs pos="45000">
                  <a:srgbClr xmlns:mc="http://schemas.openxmlformats.org/markup-compatibility/2006" xmlns:a14="http://schemas.microsoft.com/office/drawing/2010/main" val="E6D78A" mc:Ignorable=""/>
                </a:gs>
                <a:gs pos="77000">
                  <a:srgbClr xmlns:mc="http://schemas.openxmlformats.org/markup-compatibility/2006" xmlns:a14="http://schemas.microsoft.com/office/drawing/2010/main" val="C7AC4C" mc:Ignorable=""/>
                </a:gs>
                <a:gs pos="100000">
                  <a:srgbClr xmlns:mc="http://schemas.openxmlformats.org/markup-compatibility/2006" xmlns:a14="http://schemas.microsoft.com/office/drawing/2010/main" val="E6DCAC" mc:Ignorable=""/>
                </a:gs>
              </a:gsLst>
              <a:lin ang="5400000" scaled="0"/>
            </a:gradFill>
            <a:sp3d prstMaterial="plastic">
              <a:bevelT w="120900" h="88900"/>
              <a:bevelB w="88900" h="31750" prst="angle"/>
            </a:sp3d>
          </p:spPr>
          <p:style>
            <a:lnRef idx="0">
              <a:schemeClr val="lt1">
                <a:hueOff val="0"/>
                <a:satOff val="0"/>
                <a:lumOff val="0"/>
                <a:alphaOff val="0"/>
              </a:schemeClr>
            </a:lnRef>
            <a:fillRef idx="1">
              <a:scrgbClr r="0" g="0" b="0"/>
            </a:fillRef>
            <a:effectRef idx="1">
              <a:schemeClr val="accent2">
                <a:alpha val="50000"/>
                <a:hueOff val="4321858"/>
                <a:satOff val="16502"/>
                <a:lumOff val="0"/>
                <a:alphaOff val="0"/>
              </a:schemeClr>
            </a:effectRef>
            <a:fontRef idx="minor">
              <a:schemeClr val="tx1"/>
            </a:fontRef>
          </p:style>
        </p:sp>
        <p:sp>
          <p:nvSpPr>
            <p:cNvPr id="18" name="Elipse 4"/>
            <p:cNvSpPr/>
            <p:nvPr/>
          </p:nvSpPr>
          <p:spPr>
            <a:xfrm>
              <a:off x="7331230" y="766934"/>
              <a:ext cx="1061901" cy="1061901"/>
            </a:xfrm>
            <a:prstGeom prst="rect">
              <a:avLst/>
            </a:prstGeom>
            <a:sp3d/>
          </p:spPr>
          <p:style>
            <a:lnRef idx="0">
              <a:scrgbClr r="0" g="0" b="0"/>
            </a:lnRef>
            <a:fillRef idx="0">
              <a:scrgbClr r="0" g="0" b="0"/>
            </a:fillRef>
            <a:effectRef idx="0">
              <a:scrgbClr r="0" g="0" b="0"/>
            </a:effectRef>
            <a:fontRef idx="minor">
              <a:schemeClr val="tx1"/>
            </a:fontRef>
          </p:style>
          <p:txBody>
            <a:bodyPr spcFirstLastPara="0" vert="horz" wrap="square" lIns="18889" tIns="25400" rIns="18889" bIns="25400" numCol="1" spcCol="1270" anchor="ctr" anchorCtr="0">
              <a:noAutofit/>
            </a:bodyPr>
            <a:lstStyle/>
            <a:p>
              <a:pPr lvl="0" algn="ctr" defTabSz="889000">
                <a:lnSpc>
                  <a:spcPct val="90000"/>
                </a:lnSpc>
                <a:spcBef>
                  <a:spcPct val="0"/>
                </a:spcBef>
                <a:spcAft>
                  <a:spcPct val="35000"/>
                </a:spcAft>
              </a:pPr>
              <a:r>
                <a:rPr lang="es-ES" sz="2000" kern="1200" dirty="0" smtClean="0"/>
                <a:t>Galicia y Portugal</a:t>
              </a:r>
              <a:endParaRPr lang="es-ES" sz="2000" kern="1200" dirty="0"/>
            </a:p>
          </p:txBody>
        </p:sp>
      </p:grpSp>
      <p:grpSp>
        <p:nvGrpSpPr>
          <p:cNvPr id="9" name="8 Grupo"/>
          <p:cNvGrpSpPr/>
          <p:nvPr/>
        </p:nvGrpSpPr>
        <p:grpSpPr>
          <a:xfrm>
            <a:off x="6572264" y="1071546"/>
            <a:ext cx="1714512" cy="1714511"/>
            <a:chOff x="822" y="610257"/>
            <a:chExt cx="1728928" cy="1728925"/>
          </a:xfrm>
          <a:scene3d>
            <a:camera prst="orthographicFront"/>
            <a:lightRig rig="flat" dir="t"/>
          </a:scene3d>
        </p:grpSpPr>
        <p:sp>
          <p:nvSpPr>
            <p:cNvPr id="10" name="9 Elipse"/>
            <p:cNvSpPr/>
            <p:nvPr/>
          </p:nvSpPr>
          <p:spPr>
            <a:xfrm>
              <a:off x="822" y="610257"/>
              <a:ext cx="1728928" cy="1728925"/>
            </a:xfrm>
            <a:prstGeom prst="ellipse">
              <a:avLst/>
            </a:prstGeom>
            <a:gradFill rotWithShape="0">
              <a:gsLst>
                <a:gs pos="0">
                  <a:srgbClr xmlns:mc="http://schemas.openxmlformats.org/markup-compatibility/2006" xmlns:a14="http://schemas.microsoft.com/office/drawing/2010/main" val="3399FF" mc:Ignorable=""/>
                </a:gs>
                <a:gs pos="16000">
                  <a:srgbClr xmlns:mc="http://schemas.openxmlformats.org/markup-compatibility/2006" xmlns:a14="http://schemas.microsoft.com/office/drawing/2010/main" val="00CCCC" mc:Ignorable=""/>
                </a:gs>
                <a:gs pos="47000">
                  <a:srgbClr xmlns:mc="http://schemas.openxmlformats.org/markup-compatibility/2006" xmlns:a14="http://schemas.microsoft.com/office/drawing/2010/main" val="9999FF" mc:Ignorable=""/>
                </a:gs>
                <a:gs pos="60001">
                  <a:srgbClr xmlns:mc="http://schemas.openxmlformats.org/markup-compatibility/2006" xmlns:a14="http://schemas.microsoft.com/office/drawing/2010/main" val="2E6792" mc:Ignorable=""/>
                </a:gs>
                <a:gs pos="71001">
                  <a:srgbClr xmlns:mc="http://schemas.openxmlformats.org/markup-compatibility/2006" xmlns:a14="http://schemas.microsoft.com/office/drawing/2010/main" val="3333CC" mc:Ignorable=""/>
                </a:gs>
                <a:gs pos="81000">
                  <a:srgbClr xmlns:mc="http://schemas.openxmlformats.org/markup-compatibility/2006" xmlns:a14="http://schemas.microsoft.com/office/drawing/2010/main" val="1170FF" mc:Ignorable=""/>
                </a:gs>
                <a:gs pos="100000">
                  <a:srgbClr xmlns:mc="http://schemas.openxmlformats.org/markup-compatibility/2006" xmlns:a14="http://schemas.microsoft.com/office/drawing/2010/main" val="006699" mc:Ignorable=""/>
                </a:gs>
              </a:gsLst>
              <a:lin ang="5400000" scaled="0"/>
            </a:gradFill>
            <a:sp3d prstMaterial="plastic">
              <a:bevelT w="120900" h="88900"/>
              <a:bevelB w="88900" h="31750" prst="angle"/>
            </a:sp3d>
          </p:spPr>
          <p:style>
            <a:lnRef idx="0">
              <a:schemeClr val="lt1">
                <a:hueOff val="0"/>
                <a:satOff val="0"/>
                <a:lumOff val="0"/>
                <a:alphaOff val="0"/>
              </a:schemeClr>
            </a:lnRef>
            <a:fillRef idx="1">
              <a:scrgbClr r="0" g="0" b="0"/>
            </a:fillRef>
            <a:effectRef idx="1">
              <a:schemeClr val="accent2">
                <a:alpha val="50000"/>
                <a:hueOff val="0"/>
                <a:satOff val="0"/>
                <a:lumOff val="0"/>
                <a:alphaOff val="0"/>
              </a:schemeClr>
            </a:effectRef>
            <a:fontRef idx="minor">
              <a:schemeClr val="tx1"/>
            </a:fontRef>
          </p:style>
        </p:sp>
        <p:sp>
          <p:nvSpPr>
            <p:cNvPr id="11" name="Elipse 4"/>
            <p:cNvSpPr/>
            <p:nvPr/>
          </p:nvSpPr>
          <p:spPr>
            <a:xfrm>
              <a:off x="254018" y="863452"/>
              <a:ext cx="1222536" cy="1222535"/>
            </a:xfrm>
            <a:prstGeom prst="rect">
              <a:avLst/>
            </a:prstGeom>
            <a:sp3d/>
          </p:spPr>
          <p:style>
            <a:lnRef idx="0">
              <a:scrgbClr r="0" g="0" b="0"/>
            </a:lnRef>
            <a:fillRef idx="0">
              <a:scrgbClr r="0" g="0" b="0"/>
            </a:fillRef>
            <a:effectRef idx="0">
              <a:scrgbClr r="0" g="0" b="0"/>
            </a:effectRef>
            <a:fontRef idx="minor">
              <a:schemeClr val="tx1"/>
            </a:fontRef>
          </p:style>
          <p:txBody>
            <a:bodyPr spcFirstLastPara="0" vert="horz" wrap="square" lIns="18889" tIns="24130" rIns="18889" bIns="24130" numCol="1" spcCol="1270" anchor="ctr" anchorCtr="0">
              <a:noAutofit/>
            </a:bodyPr>
            <a:lstStyle/>
            <a:p>
              <a:pPr lvl="0" algn="ctr" defTabSz="844550">
                <a:lnSpc>
                  <a:spcPct val="90000"/>
                </a:lnSpc>
                <a:spcBef>
                  <a:spcPct val="0"/>
                </a:spcBef>
                <a:spcAft>
                  <a:spcPct val="35000"/>
                </a:spcAft>
              </a:pPr>
              <a:r>
                <a:rPr lang="es-ES" sz="1900" kern="1200" dirty="0" smtClean="0"/>
                <a:t>Asturias Occidental</a:t>
              </a:r>
              <a:endParaRPr lang="es-ES" sz="1900" kern="1200" dirty="0"/>
            </a:p>
          </p:txBody>
        </p:sp>
      </p:grpSp>
    </p:spTree>
  </p:cSld>
  <p:clrMapOvr>
    <a:masterClrMapping/>
  </p:clrMapOvr>
  <mc:AlternateContent xmlns:mc="http://schemas.openxmlformats.org/markup-compatibility/2006" xmlns:p14="http://schemas.microsoft.com/office/powerpoint/2010/main">
    <mc:Choice Requires="p14">
      <p:transition spd="med" p14:dur="699">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714480" y="74400"/>
            <a:ext cx="6643734"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s-ES" sz="4800" b="1" dirty="0" err="1"/>
              <a:t>Lobisome’s</a:t>
            </a:r>
            <a:r>
              <a:rPr lang="es-ES" sz="4800" b="1" dirty="0"/>
              <a:t> </a:t>
            </a:r>
            <a:r>
              <a:rPr lang="es-ES" sz="4800" b="1" dirty="0" err="1"/>
              <a:t>origins</a:t>
            </a:r>
            <a:endParaRPr lang="es-ES" sz="4800" b="1" dirty="0"/>
          </a:p>
        </p:txBody>
      </p:sp>
      <p:grpSp>
        <p:nvGrpSpPr>
          <p:cNvPr id="2" name="2 Grupo"/>
          <p:cNvGrpSpPr/>
          <p:nvPr/>
        </p:nvGrpSpPr>
        <p:grpSpPr>
          <a:xfrm>
            <a:off x="285721" y="1214423"/>
            <a:ext cx="2214577" cy="2286015"/>
            <a:chOff x="1714481" y="1285860"/>
            <a:chExt cx="4724590" cy="4724590"/>
          </a:xfrm>
          <a:scene3d>
            <a:camera prst="orthographicFront"/>
            <a:lightRig rig="flat" dir="t"/>
          </a:scene3d>
        </p:grpSpPr>
        <p:sp>
          <p:nvSpPr>
            <p:cNvPr id="5" name="4 Elipse"/>
            <p:cNvSpPr/>
            <p:nvPr/>
          </p:nvSpPr>
          <p:spPr>
            <a:xfrm>
              <a:off x="1714481" y="1285860"/>
              <a:ext cx="4724590" cy="4724590"/>
            </a:xfrm>
            <a:prstGeom prst="ellipse">
              <a:avLst/>
            </a:prstGeom>
            <a:gradFill rotWithShape="0">
              <a:gsLst>
                <a:gs pos="0">
                  <a:srgbClr xmlns:mc="http://schemas.openxmlformats.org/markup-compatibility/2006" xmlns:a14="http://schemas.microsoft.com/office/drawing/2010/main" val="FFF200" mc:Ignorable=""/>
                </a:gs>
                <a:gs pos="45000">
                  <a:srgbClr xmlns:mc="http://schemas.openxmlformats.org/markup-compatibility/2006" xmlns:a14="http://schemas.microsoft.com/office/drawing/2010/main" val="FF7A00" mc:Ignorable=""/>
                </a:gs>
                <a:gs pos="70000">
                  <a:srgbClr xmlns:mc="http://schemas.openxmlformats.org/markup-compatibility/2006" xmlns:a14="http://schemas.microsoft.com/office/drawing/2010/main" val="FF0300" mc:Ignorable=""/>
                </a:gs>
                <a:gs pos="100000">
                  <a:srgbClr xmlns:mc="http://schemas.openxmlformats.org/markup-compatibility/2006" xmlns:a14="http://schemas.microsoft.com/office/drawing/2010/main" val="4D0808" mc:Ignorable=""/>
                </a:gs>
              </a:gsLst>
              <a:lin ang="5400000" scaled="0"/>
            </a:gradFill>
            <a:sp3d prstMaterial="plastic">
              <a:bevelT w="120900" h="88900"/>
              <a:bevelB w="88900" h="31750" prst="angle"/>
            </a:sp3d>
          </p:spPr>
          <p:style>
            <a:lnRef idx="0">
              <a:schemeClr val="lt1">
                <a:hueOff val="0"/>
                <a:satOff val="0"/>
                <a:lumOff val="0"/>
                <a:alphaOff val="0"/>
              </a:schemeClr>
            </a:lnRef>
            <a:fillRef idx="1">
              <a:scrgbClr r="0" g="0" b="0"/>
            </a:fillRef>
            <a:effectRef idx="1">
              <a:schemeClr val="accent2">
                <a:alpha val="50000"/>
                <a:hueOff val="2160929"/>
                <a:satOff val="8251"/>
                <a:lumOff val="0"/>
                <a:alphaOff val="0"/>
              </a:schemeClr>
            </a:effectRef>
            <a:fontRef idx="minor">
              <a:schemeClr val="tx1"/>
            </a:fontRef>
          </p:style>
        </p:sp>
        <p:sp>
          <p:nvSpPr>
            <p:cNvPr id="6" name="Elipse 4"/>
            <p:cNvSpPr/>
            <p:nvPr/>
          </p:nvSpPr>
          <p:spPr>
            <a:xfrm>
              <a:off x="2406383" y="1977762"/>
              <a:ext cx="3340789" cy="2260966"/>
            </a:xfrm>
            <a:prstGeom prst="rect">
              <a:avLst/>
            </a:prstGeom>
            <a:effectLst>
              <a:glow rad="63500">
                <a:schemeClr val="accent3">
                  <a:satMod val="175000"/>
                  <a:alpha val="40000"/>
                </a:schemeClr>
              </a:glow>
            </a:effectLst>
            <a:sp3d/>
          </p:spPr>
          <p:style>
            <a:lnRef idx="0">
              <a:scrgbClr r="0" g="0" b="0"/>
            </a:lnRef>
            <a:fillRef idx="0">
              <a:scrgbClr r="0" g="0" b="0"/>
            </a:fillRef>
            <a:effectRef idx="0">
              <a:scrgbClr r="0" g="0" b="0"/>
            </a:effectRef>
            <a:fontRef idx="minor">
              <a:schemeClr val="tx1"/>
            </a:fontRef>
          </p:style>
          <p:txBody>
            <a:bodyPr spcFirstLastPara="0" vert="horz" wrap="square" lIns="18889" tIns="55880" rIns="18889" bIns="55880" numCol="1" spcCol="1270" anchor="ctr" anchorCtr="0">
              <a:noAutofit/>
            </a:bodyPr>
            <a:lstStyle/>
            <a:p>
              <a:pPr lvl="0" algn="ctr" defTabSz="1955800">
                <a:lnSpc>
                  <a:spcPct val="90000"/>
                </a:lnSpc>
                <a:spcBef>
                  <a:spcPct val="0"/>
                </a:spcBef>
                <a:spcAft>
                  <a:spcPct val="35000"/>
                </a:spcAft>
              </a:pPr>
              <a:r>
                <a:rPr lang="es-ES" sz="4400" kern="1200" dirty="0" smtClean="0"/>
                <a:t>                  León</a:t>
              </a:r>
              <a:endParaRPr lang="es-ES" sz="4400" kern="1200" dirty="0"/>
            </a:p>
          </p:txBody>
        </p:sp>
      </p:grpSp>
      <p:grpSp>
        <p:nvGrpSpPr>
          <p:cNvPr id="3" name="15 Grupo"/>
          <p:cNvGrpSpPr/>
          <p:nvPr/>
        </p:nvGrpSpPr>
        <p:grpSpPr>
          <a:xfrm>
            <a:off x="7642245" y="5000636"/>
            <a:ext cx="1501755" cy="1501755"/>
            <a:chOff x="7111303" y="547007"/>
            <a:chExt cx="1501755" cy="1501755"/>
          </a:xfrm>
          <a:scene3d>
            <a:camera prst="orthographicFront"/>
            <a:lightRig rig="flat" dir="t"/>
          </a:scene3d>
        </p:grpSpPr>
        <p:sp>
          <p:nvSpPr>
            <p:cNvPr id="17" name="16 Elipse"/>
            <p:cNvSpPr/>
            <p:nvPr/>
          </p:nvSpPr>
          <p:spPr>
            <a:xfrm>
              <a:off x="7111303" y="547007"/>
              <a:ext cx="1501755" cy="1501755"/>
            </a:xfrm>
            <a:prstGeom prst="ellipse">
              <a:avLst/>
            </a:prstGeom>
            <a:gradFill rotWithShape="0">
              <a:gsLst>
                <a:gs pos="0">
                  <a:srgbClr xmlns:mc="http://schemas.openxmlformats.org/markup-compatibility/2006" xmlns:a14="http://schemas.microsoft.com/office/drawing/2010/main" val="E6DCAC" mc:Ignorable=""/>
                </a:gs>
                <a:gs pos="12000">
                  <a:srgbClr xmlns:mc="http://schemas.openxmlformats.org/markup-compatibility/2006" xmlns:a14="http://schemas.microsoft.com/office/drawing/2010/main" val="E6D78A" mc:Ignorable=""/>
                </a:gs>
                <a:gs pos="30000">
                  <a:srgbClr xmlns:mc="http://schemas.openxmlformats.org/markup-compatibility/2006" xmlns:a14="http://schemas.microsoft.com/office/drawing/2010/main" val="C7AC4C" mc:Ignorable=""/>
                </a:gs>
                <a:gs pos="45000">
                  <a:srgbClr xmlns:mc="http://schemas.openxmlformats.org/markup-compatibility/2006" xmlns:a14="http://schemas.microsoft.com/office/drawing/2010/main" val="E6D78A" mc:Ignorable=""/>
                </a:gs>
                <a:gs pos="77000">
                  <a:srgbClr xmlns:mc="http://schemas.openxmlformats.org/markup-compatibility/2006" xmlns:a14="http://schemas.microsoft.com/office/drawing/2010/main" val="C7AC4C" mc:Ignorable=""/>
                </a:gs>
                <a:gs pos="100000">
                  <a:srgbClr xmlns:mc="http://schemas.openxmlformats.org/markup-compatibility/2006" xmlns:a14="http://schemas.microsoft.com/office/drawing/2010/main" val="E6DCAC" mc:Ignorable=""/>
                </a:gs>
              </a:gsLst>
              <a:lin ang="5400000" scaled="0"/>
            </a:gradFill>
            <a:sp3d prstMaterial="plastic">
              <a:bevelT w="120900" h="88900"/>
              <a:bevelB w="88900" h="31750" prst="angle"/>
            </a:sp3d>
          </p:spPr>
          <p:style>
            <a:lnRef idx="0">
              <a:schemeClr val="lt1">
                <a:hueOff val="0"/>
                <a:satOff val="0"/>
                <a:lumOff val="0"/>
                <a:alphaOff val="0"/>
              </a:schemeClr>
            </a:lnRef>
            <a:fillRef idx="1">
              <a:scrgbClr r="0" g="0" b="0"/>
            </a:fillRef>
            <a:effectRef idx="1">
              <a:schemeClr val="accent2">
                <a:alpha val="50000"/>
                <a:hueOff val="4321858"/>
                <a:satOff val="16502"/>
                <a:lumOff val="0"/>
                <a:alphaOff val="0"/>
              </a:schemeClr>
            </a:effectRef>
            <a:fontRef idx="minor">
              <a:schemeClr val="tx1"/>
            </a:fontRef>
          </p:style>
        </p:sp>
        <p:sp>
          <p:nvSpPr>
            <p:cNvPr id="18" name="Elipse 4"/>
            <p:cNvSpPr/>
            <p:nvPr/>
          </p:nvSpPr>
          <p:spPr>
            <a:xfrm>
              <a:off x="7331230" y="766934"/>
              <a:ext cx="1061901" cy="1061901"/>
            </a:xfrm>
            <a:prstGeom prst="rect">
              <a:avLst/>
            </a:prstGeom>
            <a:sp3d/>
          </p:spPr>
          <p:style>
            <a:lnRef idx="0">
              <a:scrgbClr r="0" g="0" b="0"/>
            </a:lnRef>
            <a:fillRef idx="0">
              <a:scrgbClr r="0" g="0" b="0"/>
            </a:fillRef>
            <a:effectRef idx="0">
              <a:scrgbClr r="0" g="0" b="0"/>
            </a:effectRef>
            <a:fontRef idx="minor">
              <a:schemeClr val="tx1"/>
            </a:fontRef>
          </p:style>
          <p:txBody>
            <a:bodyPr spcFirstLastPara="0" vert="horz" wrap="square" lIns="18889" tIns="25400" rIns="18889" bIns="25400" numCol="1" spcCol="1270" anchor="ctr" anchorCtr="0">
              <a:noAutofit/>
            </a:bodyPr>
            <a:lstStyle/>
            <a:p>
              <a:pPr lvl="0" algn="ctr" defTabSz="889000">
                <a:lnSpc>
                  <a:spcPct val="90000"/>
                </a:lnSpc>
                <a:spcBef>
                  <a:spcPct val="0"/>
                </a:spcBef>
                <a:spcAft>
                  <a:spcPct val="35000"/>
                </a:spcAft>
              </a:pPr>
              <a:r>
                <a:rPr lang="es-ES" sz="2000" kern="1200" dirty="0" smtClean="0"/>
                <a:t>Galicia y Portugal</a:t>
              </a:r>
              <a:endParaRPr lang="es-ES" sz="2000" kern="1200" dirty="0"/>
            </a:p>
          </p:txBody>
        </p:sp>
      </p:grpSp>
      <p:grpSp>
        <p:nvGrpSpPr>
          <p:cNvPr id="7" name="8 Grupo"/>
          <p:cNvGrpSpPr/>
          <p:nvPr/>
        </p:nvGrpSpPr>
        <p:grpSpPr>
          <a:xfrm>
            <a:off x="6572264" y="1071546"/>
            <a:ext cx="1714512" cy="1714511"/>
            <a:chOff x="822" y="610257"/>
            <a:chExt cx="1728928" cy="1728925"/>
          </a:xfrm>
          <a:scene3d>
            <a:camera prst="orthographicFront"/>
            <a:lightRig rig="flat" dir="t"/>
          </a:scene3d>
        </p:grpSpPr>
        <p:sp>
          <p:nvSpPr>
            <p:cNvPr id="10" name="9 Elipse"/>
            <p:cNvSpPr/>
            <p:nvPr/>
          </p:nvSpPr>
          <p:spPr>
            <a:xfrm>
              <a:off x="822" y="610257"/>
              <a:ext cx="1728928" cy="1728925"/>
            </a:xfrm>
            <a:prstGeom prst="ellipse">
              <a:avLst/>
            </a:prstGeom>
            <a:gradFill rotWithShape="0">
              <a:gsLst>
                <a:gs pos="0">
                  <a:srgbClr xmlns:mc="http://schemas.openxmlformats.org/markup-compatibility/2006" xmlns:a14="http://schemas.microsoft.com/office/drawing/2010/main" val="3399FF" mc:Ignorable=""/>
                </a:gs>
                <a:gs pos="16000">
                  <a:srgbClr xmlns:mc="http://schemas.openxmlformats.org/markup-compatibility/2006" xmlns:a14="http://schemas.microsoft.com/office/drawing/2010/main" val="00CCCC" mc:Ignorable=""/>
                </a:gs>
                <a:gs pos="47000">
                  <a:srgbClr xmlns:mc="http://schemas.openxmlformats.org/markup-compatibility/2006" xmlns:a14="http://schemas.microsoft.com/office/drawing/2010/main" val="9999FF" mc:Ignorable=""/>
                </a:gs>
                <a:gs pos="60001">
                  <a:srgbClr xmlns:mc="http://schemas.openxmlformats.org/markup-compatibility/2006" xmlns:a14="http://schemas.microsoft.com/office/drawing/2010/main" val="2E6792" mc:Ignorable=""/>
                </a:gs>
                <a:gs pos="71001">
                  <a:srgbClr xmlns:mc="http://schemas.openxmlformats.org/markup-compatibility/2006" xmlns:a14="http://schemas.microsoft.com/office/drawing/2010/main" val="3333CC" mc:Ignorable=""/>
                </a:gs>
                <a:gs pos="81000">
                  <a:srgbClr xmlns:mc="http://schemas.openxmlformats.org/markup-compatibility/2006" xmlns:a14="http://schemas.microsoft.com/office/drawing/2010/main" val="1170FF" mc:Ignorable=""/>
                </a:gs>
                <a:gs pos="100000">
                  <a:srgbClr xmlns:mc="http://schemas.openxmlformats.org/markup-compatibility/2006" xmlns:a14="http://schemas.microsoft.com/office/drawing/2010/main" val="006699" mc:Ignorable=""/>
                </a:gs>
              </a:gsLst>
              <a:lin ang="5400000" scaled="0"/>
            </a:gradFill>
            <a:sp3d prstMaterial="plastic">
              <a:bevelT w="120900" h="88900"/>
              <a:bevelB w="88900" h="31750" prst="angle"/>
            </a:sp3d>
          </p:spPr>
          <p:style>
            <a:lnRef idx="0">
              <a:schemeClr val="lt1">
                <a:hueOff val="0"/>
                <a:satOff val="0"/>
                <a:lumOff val="0"/>
                <a:alphaOff val="0"/>
              </a:schemeClr>
            </a:lnRef>
            <a:fillRef idx="1">
              <a:scrgbClr r="0" g="0" b="0"/>
            </a:fillRef>
            <a:effectRef idx="1">
              <a:schemeClr val="accent2">
                <a:alpha val="50000"/>
                <a:hueOff val="0"/>
                <a:satOff val="0"/>
                <a:lumOff val="0"/>
                <a:alphaOff val="0"/>
              </a:schemeClr>
            </a:effectRef>
            <a:fontRef idx="minor">
              <a:schemeClr val="tx1"/>
            </a:fontRef>
          </p:style>
        </p:sp>
        <p:sp>
          <p:nvSpPr>
            <p:cNvPr id="11" name="Elipse 4"/>
            <p:cNvSpPr/>
            <p:nvPr/>
          </p:nvSpPr>
          <p:spPr>
            <a:xfrm>
              <a:off x="254018" y="863452"/>
              <a:ext cx="1222536" cy="1222535"/>
            </a:xfrm>
            <a:prstGeom prst="rect">
              <a:avLst/>
            </a:prstGeom>
            <a:sp3d/>
          </p:spPr>
          <p:style>
            <a:lnRef idx="0">
              <a:scrgbClr r="0" g="0" b="0"/>
            </a:lnRef>
            <a:fillRef idx="0">
              <a:scrgbClr r="0" g="0" b="0"/>
            </a:fillRef>
            <a:effectRef idx="0">
              <a:scrgbClr r="0" g="0" b="0"/>
            </a:effectRef>
            <a:fontRef idx="minor">
              <a:schemeClr val="tx1"/>
            </a:fontRef>
          </p:style>
          <p:txBody>
            <a:bodyPr spcFirstLastPara="0" vert="horz" wrap="square" lIns="18889" tIns="24130" rIns="18889" bIns="24130" numCol="1" spcCol="1270" anchor="ctr" anchorCtr="0">
              <a:noAutofit/>
            </a:bodyPr>
            <a:lstStyle/>
            <a:p>
              <a:pPr lvl="0" algn="ctr" defTabSz="844550">
                <a:lnSpc>
                  <a:spcPct val="90000"/>
                </a:lnSpc>
                <a:spcBef>
                  <a:spcPct val="0"/>
                </a:spcBef>
                <a:spcAft>
                  <a:spcPct val="35000"/>
                </a:spcAft>
              </a:pPr>
              <a:r>
                <a:rPr lang="es-ES" sz="1900" kern="1200" dirty="0" smtClean="0"/>
                <a:t>Asturias Occidental</a:t>
              </a:r>
              <a:endParaRPr lang="es-ES" sz="1900" kern="1200" dirty="0"/>
            </a:p>
          </p:txBody>
        </p:sp>
      </p:grpSp>
      <p:grpSp>
        <p:nvGrpSpPr>
          <p:cNvPr id="12" name="11 Grupo"/>
          <p:cNvGrpSpPr/>
          <p:nvPr/>
        </p:nvGrpSpPr>
        <p:grpSpPr>
          <a:xfrm>
            <a:off x="2428860" y="2285992"/>
            <a:ext cx="3857652" cy="3857641"/>
            <a:chOff x="7588622" y="4802224"/>
            <a:chExt cx="1384853" cy="1384849"/>
          </a:xfrm>
          <a:effectLst>
            <a:glow rad="228600">
              <a:schemeClr val="accent4">
                <a:satMod val="175000"/>
                <a:alpha val="40000"/>
              </a:schemeClr>
            </a:glow>
          </a:effectLst>
          <a:scene3d>
            <a:camera prst="obliqueBottomLeft"/>
            <a:lightRig rig="flat" dir="t"/>
          </a:scene3d>
        </p:grpSpPr>
        <p:sp>
          <p:nvSpPr>
            <p:cNvPr id="13" name="12 Elipse"/>
            <p:cNvSpPr/>
            <p:nvPr/>
          </p:nvSpPr>
          <p:spPr>
            <a:xfrm>
              <a:off x="7588622" y="4802224"/>
              <a:ext cx="1384853" cy="1384849"/>
            </a:xfrm>
            <a:prstGeom prst="ellipse">
              <a:avLst/>
            </a:prstGeom>
            <a:gradFill flip="none" rotWithShape="0">
              <a:gsLst>
                <a:gs pos="0">
                  <a:schemeClr val="accent1">
                    <a:lumMod val="75000"/>
                  </a:schemeClr>
                </a:gs>
                <a:gs pos="25000">
                  <a:schemeClr val="accent1">
                    <a:lumMod val="50000"/>
                  </a:schemeClr>
                </a:gs>
                <a:gs pos="75000">
                  <a:schemeClr val="accent1">
                    <a:lumMod val="75000"/>
                  </a:schemeClr>
                </a:gs>
                <a:gs pos="100000">
                  <a:schemeClr val="accent1">
                    <a:lumMod val="50000"/>
                  </a:schemeClr>
                </a:gs>
              </a:gsLst>
              <a:lin ang="5400000" scaled="0"/>
              <a:tileRect/>
            </a:gradFill>
            <a:effectLst>
              <a:outerShdw blurRad="50800" dist="38100" dir="5400000" algn="t" rotWithShape="0">
                <a:prstClr val="black">
                  <a:alpha val="40000"/>
                </a:prstClr>
              </a:outerShdw>
            </a:effectLst>
            <a:sp3d prstMaterial="plastic">
              <a:bevelT w="120900" h="88900"/>
              <a:bevelB w="88900" h="31750" prst="angle"/>
            </a:sp3d>
          </p:spPr>
          <p:style>
            <a:lnRef idx="0">
              <a:schemeClr val="lt1">
                <a:hueOff val="0"/>
                <a:satOff val="0"/>
                <a:lumOff val="0"/>
                <a:alphaOff val="0"/>
              </a:schemeClr>
            </a:lnRef>
            <a:fillRef idx="1">
              <a:scrgbClr r="0" g="0" b="0"/>
            </a:fillRef>
            <a:effectRef idx="1">
              <a:scrgbClr r="0" g="0" b="0"/>
            </a:effectRef>
            <a:fontRef idx="minor">
              <a:schemeClr val="tx1"/>
            </a:fontRef>
          </p:style>
        </p:sp>
        <p:sp>
          <p:nvSpPr>
            <p:cNvPr id="14" name="Elipse 4"/>
            <p:cNvSpPr/>
            <p:nvPr/>
          </p:nvSpPr>
          <p:spPr>
            <a:xfrm>
              <a:off x="7791429" y="5005030"/>
              <a:ext cx="979239" cy="979237"/>
            </a:xfrm>
            <a:prstGeom prst="rect">
              <a:avLst/>
            </a:prstGeom>
            <a:sp3d/>
          </p:spPr>
          <p:style>
            <a:lnRef idx="0">
              <a:scrgbClr r="0" g="0" b="0"/>
            </a:lnRef>
            <a:fillRef idx="0">
              <a:scrgbClr r="0" g="0" b="0"/>
            </a:fillRef>
            <a:effectRef idx="0">
              <a:scrgbClr r="0" g="0" b="0"/>
            </a:effectRef>
            <a:fontRef idx="minor">
              <a:schemeClr val="tx1"/>
            </a:fontRef>
          </p:style>
          <p:txBody>
            <a:bodyPr spcFirstLastPara="0" vert="horz" wrap="square" lIns="18889" tIns="35560" rIns="18889" bIns="35560" numCol="1" spcCol="1270" anchor="ctr" anchorCtr="0">
              <a:noAutofit/>
            </a:bodyPr>
            <a:lstStyle/>
            <a:p>
              <a:pPr lvl="0" algn="ctr" defTabSz="1244600">
                <a:lnSpc>
                  <a:spcPct val="90000"/>
                </a:lnSpc>
                <a:spcBef>
                  <a:spcPct val="0"/>
                </a:spcBef>
                <a:spcAft>
                  <a:spcPct val="35000"/>
                </a:spcAft>
              </a:pPr>
              <a:r>
                <a:rPr lang="es-ES" sz="6000" b="1" kern="1200" dirty="0" smtClean="0"/>
                <a:t>Sierra de Gata</a:t>
              </a:r>
              <a:endParaRPr lang="es-ES" sz="6000" b="1" kern="1200" dirty="0"/>
            </a:p>
          </p:txBody>
        </p:sp>
      </p:gr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értice">
  <a:themeElements>
    <a:clrScheme name="Vértice">
      <a:dk1>
        <a:sysClr val="windowText" lastClr="000000"/>
      </a:dk1>
      <a:lt1>
        <a:sysClr val="window" lastClr="FFFFFF"/>
      </a:lt1>
      <a:dk2>
        <a:srgbClr xmlns:mc="http://schemas.openxmlformats.org/markup-compatibility/2006" xmlns:a14="http://schemas.microsoft.com/office/drawing/2010/main" val="69676D" mc:Ignorable=""/>
      </a:dk2>
      <a:lt2>
        <a:srgbClr xmlns:mc="http://schemas.openxmlformats.org/markup-compatibility/2006" xmlns:a14="http://schemas.microsoft.com/office/drawing/2010/main" val="C9C2D1" mc:Ignorable=""/>
      </a:lt2>
      <a:accent1>
        <a:srgbClr xmlns:mc="http://schemas.openxmlformats.org/markup-compatibility/2006" xmlns:a14="http://schemas.microsoft.com/office/drawing/2010/main" val="CEB966" mc:Ignorable=""/>
      </a:accent1>
      <a:accent2>
        <a:srgbClr xmlns:mc="http://schemas.openxmlformats.org/markup-compatibility/2006" xmlns:a14="http://schemas.microsoft.com/office/drawing/2010/main" val="9CB084" mc:Ignorable=""/>
      </a:accent2>
      <a:accent3>
        <a:srgbClr xmlns:mc="http://schemas.openxmlformats.org/markup-compatibility/2006" xmlns:a14="http://schemas.microsoft.com/office/drawing/2010/main" val="6BB1C9" mc:Ignorable=""/>
      </a:accent3>
      <a:accent4>
        <a:srgbClr xmlns:mc="http://schemas.openxmlformats.org/markup-compatibility/2006" xmlns:a14="http://schemas.microsoft.com/office/drawing/2010/main" val="6585CF" mc:Ignorable=""/>
      </a:accent4>
      <a:accent5>
        <a:srgbClr xmlns:mc="http://schemas.openxmlformats.org/markup-compatibility/2006" xmlns:a14="http://schemas.microsoft.com/office/drawing/2010/main" val="7E6BC9" mc:Ignorable=""/>
      </a:accent5>
      <a:accent6>
        <a:srgbClr xmlns:mc="http://schemas.openxmlformats.org/markup-compatibility/2006" xmlns:a14="http://schemas.microsoft.com/office/drawing/2010/main" val="A379BB" mc:Ignorable=""/>
      </a:accent6>
      <a:hlink>
        <a:srgbClr xmlns:mc="http://schemas.openxmlformats.org/markup-compatibility/2006" xmlns:a14="http://schemas.microsoft.com/office/drawing/2010/main" val="410082" mc:Ignorable=""/>
      </a:hlink>
      <a:folHlink>
        <a:srgbClr xmlns:mc="http://schemas.openxmlformats.org/markup-compatibility/2006" xmlns:a14="http://schemas.microsoft.com/office/drawing/2010/main" val="932968" mc:Ignorable=""/>
      </a:folHlink>
    </a:clrScheme>
    <a:fontScheme name="Vértic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Vértic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xmlns:mc="http://schemas.openxmlformats.org/markup-compatibility/2006" xmlns:a14="http://schemas.microsoft.com/office/drawing/2010/main" val="000000" mc:Ignorable="">
                <a:alpha val="35000"/>
              </a:srgbClr>
            </a:outerShdw>
          </a:effectLst>
        </a:effectStyle>
        <a:effectStyle>
          <a:effectLst>
            <a:outerShdw blurRad="190500" dist="228600" dir="2700000" sy="90000" rotWithShape="0">
              <a:srgbClr xmlns:mc="http://schemas.openxmlformats.org/markup-compatibility/2006" xmlns:a14="http://schemas.microsoft.com/office/drawing/2010/main" val="000000" mc:Ignorable="">
                <a:alpha val="25500"/>
              </a:srgbClr>
            </a:outerShdw>
          </a:effectLst>
        </a:effectStyle>
        <a:effectStyle>
          <a:effectLst>
            <a:outerShdw blurRad="190500" dist="228600" dir="2700000" sy="90000" rotWithShape="0">
              <a:srgbClr xmlns:mc="http://schemas.openxmlformats.org/markup-compatibility/2006" xmlns:a14="http://schemas.microsoft.com/office/drawing/2010/main" val="000000" mc:Ignorable="">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2267</TotalTime>
  <Words>1152</Words>
  <Application>Microsoft Office PowerPoint</Application>
  <PresentationFormat>Presentación en pantalla (4:3)</PresentationFormat>
  <Paragraphs>80</Paragraphs>
  <Slides>34</Slides>
  <Notes>0</Notes>
  <HiddenSlides>0</HiddenSlides>
  <MMClips>0</MMClips>
  <ScaleCrop>false</ScaleCrop>
  <HeadingPairs>
    <vt:vector size="4" baseType="variant">
      <vt:variant>
        <vt:lpstr>Tema</vt:lpstr>
      </vt:variant>
      <vt:variant>
        <vt:i4>1</vt:i4>
      </vt:variant>
      <vt:variant>
        <vt:lpstr>Títulos de diapositiva</vt:lpstr>
      </vt:variant>
      <vt:variant>
        <vt:i4>34</vt:i4>
      </vt:variant>
    </vt:vector>
  </HeadingPairs>
  <TitlesOfParts>
    <vt:vector size="35" baseType="lpstr">
      <vt:lpstr>Vértice</vt:lpstr>
      <vt:lpstr>Mythical creatures</vt:lpstr>
      <vt:lpstr>Introduction</vt:lpstr>
      <vt:lpstr>Presentación de PowerPoint</vt:lpstr>
      <vt:lpstr>What is a Werewolf?</vt:lpstr>
      <vt:lpstr>Presentación de PowerPoint</vt:lpstr>
      <vt:lpstr>Presentación de PowerPoint</vt:lpstr>
      <vt:lpstr>Presentación de PowerPoint</vt:lpstr>
      <vt:lpstr>Presentación de PowerPoint</vt:lpstr>
      <vt:lpstr>Presentación de PowerPoint</vt:lpstr>
      <vt:lpstr>The Myth</vt:lpstr>
      <vt:lpstr>The Myth</vt:lpstr>
      <vt:lpstr>The Myth</vt:lpstr>
      <vt:lpstr>The bogeyman</vt:lpstr>
      <vt:lpstr>The bogeyman</vt:lpstr>
      <vt:lpstr>La chancalaera</vt:lpstr>
      <vt:lpstr>La Genti de Muerti</vt:lpstr>
      <vt:lpstr>The Souls procession </vt:lpstr>
      <vt:lpstr>The Enchated Moorish Lady</vt:lpstr>
      <vt:lpstr>«El Machu Lanú»</vt:lpstr>
      <vt:lpstr>Elves</vt:lpstr>
      <vt:lpstr>Elves</vt:lpstr>
      <vt:lpstr>A small description of the Afterlife</vt:lpstr>
      <vt:lpstr>Scary things</vt:lpstr>
      <vt:lpstr>The Golden Hand</vt:lpstr>
      <vt:lpstr>«Lus malus vientus»</vt:lpstr>
      <vt:lpstr>La Encorujá</vt:lpstr>
      <vt:lpstr>Mermaids</vt:lpstr>
      <vt:lpstr>Los Zajorilis Hurdanos</vt:lpstr>
      <vt:lpstr>Jáncanas</vt:lpstr>
      <vt:lpstr>Jáncanu</vt:lpstr>
      <vt:lpstr>Encontráu</vt:lpstr>
      <vt:lpstr>Entiznáu</vt:lpstr>
      <vt:lpstr>Escornáu</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David Benjamin Rees</dc:creator>
  <cp:lastModifiedBy>David Benjamin Rees</cp:lastModifiedBy>
  <cp:revision>62</cp:revision>
  <dcterms:created xsi:type="dcterms:W3CDTF">2010-01-26T15:40:27Z</dcterms:created>
  <dcterms:modified xsi:type="dcterms:W3CDTF">2010-04-14T22:12:20Z</dcterms:modified>
</cp:coreProperties>
</file>